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harts/chart10.xml" ContentType="application/vnd.openxmlformats-officedocument.drawingml.chart+xml"/>
  <Override PartName="/ppt/commentAuthors.xml" ContentType="application/vnd.openxmlformats-officedocument.presentationml.commentAuthors+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omments/comment1.xml" ContentType="application/vnd.openxmlformats-officedocument.presentationml.comments+xml"/>
  <Override PartName="/ppt/notesMasters/notesMaster1.xml" ContentType="application/vnd.openxmlformats-officedocument.presentationml.notesMaster+xml"/>
  <Override PartName="/ppt/charts/chart5.xml" ContentType="application/vnd.openxmlformats-officedocument.drawingml.chart+xml"/>
  <Override PartName="/ppt/charts/colors5.xml" ContentType="application/vnd.ms-office.chartcolorstyle+xml"/>
  <Override PartName="/ppt/charts/colors10.xml" ContentType="application/vnd.ms-office.chartcolorstyle+xml"/>
  <Override PartName="/ppt/charts/style10.xml" ContentType="application/vnd.ms-office.chartstyle+xml"/>
  <Override PartName="/ppt/charts/colors9.xml" ContentType="application/vnd.ms-office.chartcolorstyle+xml"/>
  <Override PartName="/ppt/charts/style5.xml" ContentType="application/vnd.ms-office.chartstyle+xml"/>
  <Override PartName="/ppt/theme/themeOverride2.xml" ContentType="application/vnd.openxmlformats-officedocument.themeOverride+xml"/>
  <Override PartName="/ppt/charts/chart11.xml" ContentType="application/vnd.openxmlformats-officedocument.drawingml.chart+xml"/>
  <Override PartName="/ppt/charts/colors11.xml" ContentType="application/vnd.ms-office.chartcolorstyle+xml"/>
  <Override PartName="/ppt/charts/style11.xml" ContentType="application/vnd.ms-office.chartstyle+xml"/>
  <Override PartName="/ppt/charts/chart9.xml" ContentType="application/vnd.openxmlformats-officedocument.drawingml.chart+xml"/>
  <Override PartName="/ppt/charts/style9.xml" ContentType="application/vnd.ms-office.chartstyle+xml"/>
  <Override PartName="/ppt/charts/style8.xml" ContentType="application/vnd.ms-office.chartstyle+xml"/>
  <Override PartName="/ppt/charts/colors8.xml" ContentType="application/vnd.ms-office.chartcolorstyle+xml"/>
  <Override PartName="/ppt/charts/style6.xml" ContentType="application/vnd.ms-office.chartstyle+xml"/>
  <Override PartName="/ppt/charts/chart6.xml" ContentType="application/vnd.openxmlformats-officedocument.drawingml.chart+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362" r:id="rId2"/>
    <p:sldId id="2363" r:id="rId3"/>
    <p:sldId id="2292" r:id="rId4"/>
    <p:sldId id="2367" r:id="rId5"/>
    <p:sldId id="2368" r:id="rId6"/>
    <p:sldId id="2370" r:id="rId7"/>
    <p:sldId id="2371" r:id="rId8"/>
    <p:sldId id="2372" r:id="rId9"/>
    <p:sldId id="2373" r:id="rId10"/>
    <p:sldId id="2374" r:id="rId11"/>
    <p:sldId id="2375" r:id="rId12"/>
    <p:sldId id="2376" r:id="rId13"/>
    <p:sldId id="2377" r:id="rId14"/>
    <p:sldId id="2378" r:id="rId15"/>
    <p:sldId id="2379" r:id="rId16"/>
    <p:sldId id="2380" r:id="rId17"/>
    <p:sldId id="2382" r:id="rId18"/>
    <p:sldId id="2381" r:id="rId19"/>
    <p:sldId id="2383" r:id="rId20"/>
    <p:sldId id="2235" r:id="rId21"/>
    <p:sldId id="2384" r:id="rId2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Karacsony" initials="AK" lastIdx="5" clrIdx="0">
    <p:extLst>
      <p:ext uri="{19B8F6BF-5375-455C-9EA6-DF929625EA0E}">
        <p15:presenceInfo xmlns:p15="http://schemas.microsoft.com/office/powerpoint/2012/main" userId="S-1-5-21-3551642926-2352163204-2266164896-2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7EB"/>
    <a:srgbClr val="000000"/>
    <a:srgbClr val="001334"/>
    <a:srgbClr val="000820"/>
    <a:srgbClr val="000C28"/>
    <a:srgbClr val="1AE8DA"/>
    <a:srgbClr val="CF9600"/>
    <a:srgbClr val="F52552"/>
    <a:srgbClr val="EC72A5"/>
    <a:srgbClr val="FFC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75057" autoAdjust="0"/>
  </p:normalViewPr>
  <p:slideViewPr>
    <p:cSldViewPr snapToGrid="0" snapToObjects="1">
      <p:cViewPr varScale="1">
        <p:scale>
          <a:sx n="44" d="100"/>
          <a:sy n="44" d="100"/>
        </p:scale>
        <p:origin x="1344" y="72"/>
      </p:cViewPr>
      <p:guideLst>
        <p:guide orient="horz" pos="8112"/>
        <p:guide pos="14350"/>
        <p:guide pos="1006"/>
        <p:guide pos="7702"/>
        <p:guide orient="horz" pos="480"/>
      </p:guideLst>
    </p:cSldViewPr>
  </p:slid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8.bin"/></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481bab06711a0de9/Documents/CF/prezentaciok/2015os%20prezihez%20adatok.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481bab06711a0de9/Documents/CF/prezentaciok/2015os%20prezihez%20adatok.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League Spartan" charset="0"/>
              <a:ea typeface="League Spartan" charset="0"/>
              <a:cs typeface="League Spartan"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stacked"/>
        <c:varyColors val="0"/>
        <c:ser>
          <c:idx val="0"/>
          <c:order val="0"/>
          <c:tx>
            <c:strRef>
              <c:f>'[2015os prezihez adatok.xlsx]Genetika'!$B$1</c:f>
              <c:strCache>
                <c:ptCount val="1"/>
                <c:pt idx="0">
                  <c:v>Férfi</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'[2015os prezihez adatok.xlsx]Genetika'!$A$2:$A$7</c:f>
              <c:strCache>
                <c:ptCount val="6"/>
                <c:pt idx="0">
                  <c:v>dF508 homozygota</c:v>
                </c:pt>
                <c:pt idx="1">
                  <c:v>df508 heterozygota</c:v>
                </c:pt>
                <c:pt idx="2">
                  <c:v>Két mutáció ismert</c:v>
                </c:pt>
                <c:pt idx="3">
                  <c:v>Egy mutáció ismert</c:v>
                </c:pt>
                <c:pt idx="4">
                  <c:v>Unknown</c:v>
                </c:pt>
                <c:pt idx="5">
                  <c:v>Not done</c:v>
                </c:pt>
              </c:strCache>
            </c:strRef>
          </c:cat>
          <c:val>
            <c:numRef>
              <c:f>'[2015os prezihez adatok.xlsx]Genetika'!$B$2:$B$7</c:f>
              <c:numCache>
                <c:formatCode>General</c:formatCode>
                <c:ptCount val="6"/>
                <c:pt idx="0">
                  <c:v>109</c:v>
                </c:pt>
                <c:pt idx="1">
                  <c:v>101</c:v>
                </c:pt>
                <c:pt idx="2">
                  <c:v>211</c:v>
                </c:pt>
                <c:pt idx="3">
                  <c:v>53</c:v>
                </c:pt>
                <c:pt idx="4">
                  <c:v>30</c:v>
                </c:pt>
                <c:pt idx="5">
                  <c:v>5</c:v>
                </c:pt>
              </c:numCache>
            </c:numRef>
          </c:val>
          <c:extLst>
            <c:ext xmlns:c16="http://schemas.microsoft.com/office/drawing/2014/chart" uri="{C3380CC4-5D6E-409C-BE32-E72D297353CC}">
              <c16:uniqueId val="{00000000-30B7-4480-9845-A1CB77A2F35A}"/>
            </c:ext>
          </c:extLst>
        </c:ser>
        <c:ser>
          <c:idx val="1"/>
          <c:order val="1"/>
          <c:tx>
            <c:strRef>
              <c:f>'[2015os prezihez adatok.xlsx]Genetika'!$C$1</c:f>
              <c:strCache>
                <c:ptCount val="1"/>
                <c:pt idx="0">
                  <c:v>Nő</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'[2015os prezihez adatok.xlsx]Genetika'!$A$2:$A$7</c:f>
              <c:strCache>
                <c:ptCount val="6"/>
                <c:pt idx="0">
                  <c:v>dF508 homozygota</c:v>
                </c:pt>
                <c:pt idx="1">
                  <c:v>df508 heterozygota</c:v>
                </c:pt>
                <c:pt idx="2">
                  <c:v>Két mutáció ismert</c:v>
                </c:pt>
                <c:pt idx="3">
                  <c:v>Egy mutáció ismert</c:v>
                </c:pt>
                <c:pt idx="4">
                  <c:v>Unknown</c:v>
                </c:pt>
                <c:pt idx="5">
                  <c:v>Not done</c:v>
                </c:pt>
              </c:strCache>
            </c:strRef>
          </c:cat>
          <c:val>
            <c:numRef>
              <c:f>'[2015os prezihez adatok.xlsx]Genetika'!$C$2:$C$7</c:f>
              <c:numCache>
                <c:formatCode>General</c:formatCode>
                <c:ptCount val="6"/>
                <c:pt idx="0">
                  <c:v>95</c:v>
                </c:pt>
                <c:pt idx="1">
                  <c:v>96</c:v>
                </c:pt>
                <c:pt idx="2">
                  <c:v>190</c:v>
                </c:pt>
                <c:pt idx="3">
                  <c:v>43</c:v>
                </c:pt>
                <c:pt idx="4">
                  <c:v>24</c:v>
                </c:pt>
                <c:pt idx="5">
                  <c:v>6</c:v>
                </c:pt>
              </c:numCache>
            </c:numRef>
          </c:val>
          <c:extLst>
            <c:ext xmlns:c16="http://schemas.microsoft.com/office/drawing/2014/chart" uri="{C3380CC4-5D6E-409C-BE32-E72D297353CC}">
              <c16:uniqueId val="{00000001-30B7-4480-9845-A1CB77A2F35A}"/>
            </c:ext>
          </c:extLst>
        </c:ser>
        <c:dLbls>
          <c:showLegendKey val="0"/>
          <c:showVal val="0"/>
          <c:showCatName val="0"/>
          <c:showSerName val="0"/>
          <c:showPercent val="0"/>
          <c:showBubbleSize val="0"/>
        </c:dLbls>
        <c:gapWidth val="150"/>
        <c:overlap val="100"/>
        <c:axId val="263133048"/>
        <c:axId val="263133440"/>
      </c:barChart>
      <c:catAx>
        <c:axId val="263133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263133440"/>
        <c:crosses val="autoZero"/>
        <c:auto val="1"/>
        <c:lblAlgn val="ctr"/>
        <c:lblOffset val="100"/>
        <c:noMultiLvlLbl val="0"/>
      </c:catAx>
      <c:valAx>
        <c:axId val="26313344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263133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'[2015os prezihez adatok.xlsx]Genetika'!$B$40</c:f>
              <c:strCache>
                <c:ptCount val="1"/>
                <c:pt idx="0">
                  <c:v>Betegszám</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rgbClr val="00206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D49-4FA3-B0FC-0DB6667418D9}"/>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'[2015os prezihez adatok.xlsx]Genetika'!$A$41:$A$45</c:f>
              <c:strCache>
                <c:ptCount val="5"/>
                <c:pt idx="0">
                  <c:v> 0-2</c:v>
                </c:pt>
                <c:pt idx="1">
                  <c:v>2-6</c:v>
                </c:pt>
                <c:pt idx="2">
                  <c:v>6-12</c:v>
                </c:pt>
                <c:pt idx="3">
                  <c:v>12-18</c:v>
                </c:pt>
                <c:pt idx="4">
                  <c:v>18&lt;=</c:v>
                </c:pt>
              </c:strCache>
            </c:strRef>
          </c:cat>
          <c:val>
            <c:numRef>
              <c:f>'[2015os prezihez adatok.xlsx]Genetika'!$B$41:$B$45</c:f>
              <c:numCache>
                <c:formatCode>General</c:formatCode>
                <c:ptCount val="5"/>
                <c:pt idx="0">
                  <c:v>3</c:v>
                </c:pt>
                <c:pt idx="1">
                  <c:v>24</c:v>
                </c:pt>
                <c:pt idx="2">
                  <c:v>38</c:v>
                </c:pt>
                <c:pt idx="3">
                  <c:v>50</c:v>
                </c:pt>
                <c:pt idx="4">
                  <c:v>89</c:v>
                </c:pt>
              </c:numCache>
            </c:numRef>
          </c:val>
          <c:extLst>
            <c:ext xmlns:c16="http://schemas.microsoft.com/office/drawing/2014/chart" uri="{C3380CC4-5D6E-409C-BE32-E72D297353CC}">
              <c16:uniqueId val="{00000001-4999-4966-8556-7200FE263460}"/>
            </c:ext>
          </c:extLst>
        </c:ser>
        <c:dLbls>
          <c:dLblPos val="inEnd"/>
          <c:showLegendKey val="0"/>
          <c:showVal val="1"/>
          <c:showCatName val="0"/>
          <c:showSerName val="0"/>
          <c:showPercent val="0"/>
          <c:showBubbleSize val="0"/>
        </c:dLbls>
        <c:gapWidth val="41"/>
        <c:axId val="208657568"/>
        <c:axId val="209289968"/>
      </c:barChart>
      <c:catAx>
        <c:axId val="2086575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1" i="0" u="none" strike="noStrike" kern="1200" baseline="0">
                <a:solidFill>
                  <a:schemeClr val="dk1">
                    <a:lumMod val="65000"/>
                    <a:lumOff val="35000"/>
                  </a:schemeClr>
                </a:solidFill>
                <a:effectLst/>
                <a:latin typeface="+mn-lt"/>
                <a:ea typeface="+mn-ea"/>
                <a:cs typeface="+mn-cs"/>
              </a:defRPr>
            </a:pPr>
            <a:endParaRPr lang="en-US"/>
          </a:p>
        </c:txPr>
        <c:crossAx val="209289968"/>
        <c:crosses val="autoZero"/>
        <c:auto val="1"/>
        <c:lblAlgn val="ctr"/>
        <c:lblOffset val="100"/>
        <c:noMultiLvlLbl val="0"/>
      </c:catAx>
      <c:valAx>
        <c:axId val="209289968"/>
        <c:scaling>
          <c:orientation val="minMax"/>
        </c:scaling>
        <c:delete val="1"/>
        <c:axPos val="l"/>
        <c:numFmt formatCode="General" sourceLinked="1"/>
        <c:majorTickMark val="none"/>
        <c:minorTickMark val="none"/>
        <c:tickLblPos val="nextTo"/>
        <c:crossAx val="208657568"/>
        <c:crosses val="autoZero"/>
        <c:crossBetween val="between"/>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16F5-4CD5-AB89-02F19CBD0E1E}"/>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16F5-4CD5-AB89-02F19CBD0E1E}"/>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16F5-4CD5-AB89-02F19CBD0E1E}"/>
              </c:ext>
            </c:extLst>
          </c:dPt>
          <c:dPt>
            <c:idx val="3"/>
            <c:bubble3D val="0"/>
            <c:spPr>
              <a:solidFill>
                <a:srgbClr val="7030A0"/>
              </a:solidFill>
              <a:ln w="19050">
                <a:solidFill>
                  <a:schemeClr val="lt1"/>
                </a:solidFill>
              </a:ln>
              <a:effectLst/>
            </c:spPr>
            <c:extLst>
              <c:ext xmlns:c16="http://schemas.microsoft.com/office/drawing/2014/chart" uri="{C3380CC4-5D6E-409C-BE32-E72D297353CC}">
                <c16:uniqueId val="{00000007-16F5-4CD5-AB89-02F19CBD0E1E}"/>
              </c:ext>
            </c:extLst>
          </c:dPt>
          <c:dLbls>
            <c:dLbl>
              <c:idx val="0"/>
              <c:layout>
                <c:manualLayout>
                  <c:x val="-0.15262958636359508"/>
                  <c:y val="0.21665913564331302"/>
                </c:manualLayout>
              </c:layout>
              <c:tx>
                <c:rich>
                  <a:bodyPr/>
                  <a:lstStyle/>
                  <a:p>
                    <a:r>
                      <a:rPr lang="en-US" sz="3600" baseline="0" dirty="0" smtClean="0"/>
                      <a:t>Women</a:t>
                    </a:r>
                    <a:br>
                      <a:rPr lang="en-US" sz="3600" baseline="0" dirty="0" smtClean="0"/>
                    </a:br>
                    <a:fld id="{A1626762-0033-4DA7-8CB0-F2A2D03587A0}" type="PERCENTAGE">
                      <a:rPr lang="en-US" sz="3600" baseline="0" smtClean="0"/>
                      <a:pPr/>
                      <a:t>[PERCENTAGE]</a:t>
                    </a:fld>
                    <a:endParaRPr lang="en-US" sz="3600" baseline="0" dirty="0" smtClean="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16F5-4CD5-AB89-02F19CBD0E1E}"/>
                </c:ext>
              </c:extLst>
            </c:dLbl>
            <c:dLbl>
              <c:idx val="1"/>
              <c:layout>
                <c:manualLayout>
                  <c:x val="-0.18810696030439983"/>
                  <c:y val="-9.6340918945363382E-2"/>
                </c:manualLayout>
              </c:layout>
              <c:tx>
                <c:rich>
                  <a:bodyPr/>
                  <a:lstStyle/>
                  <a:p>
                    <a:r>
                      <a:rPr lang="en-US" dirty="0" smtClean="0"/>
                      <a:t>Girl</a:t>
                    </a:r>
                    <a:r>
                      <a:rPr lang="en-US" baseline="0" dirty="0" smtClean="0"/>
                      <a:t>s </a:t>
                    </a:r>
                    <a:fld id="{77FCE79C-779D-4F2F-8E3E-EAC0BD7F1633}" type="PERCENTAGE">
                      <a:rPr lang="en-US" baseline="0" smtClean="0"/>
                      <a:pPr/>
                      <a:t>[PERCENTAGE]</a:t>
                    </a:fld>
                    <a:endParaRPr lang="en-US" baseline="0" dirty="0" smtClean="0"/>
                  </a:p>
                </c:rich>
              </c:tx>
              <c:showLegendKey val="0"/>
              <c:showVal val="0"/>
              <c:showCatName val="1"/>
              <c:showSerName val="0"/>
              <c:showPercent val="1"/>
              <c:showBubbleSize val="0"/>
              <c:extLst>
                <c:ext xmlns:c15="http://schemas.microsoft.com/office/drawing/2012/chart" uri="{CE6537A1-D6FC-4f65-9D91-7224C49458BB}">
                  <c15:layout>
                    <c:manualLayout>
                      <c:w val="0.1134520319712686"/>
                      <c:h val="0.10430776484935958"/>
                    </c:manualLayout>
                  </c15:layout>
                  <c15:dlblFieldTable/>
                  <c15:showDataLabelsRange val="0"/>
                </c:ext>
                <c:ext xmlns:c16="http://schemas.microsoft.com/office/drawing/2014/chart" uri="{C3380CC4-5D6E-409C-BE32-E72D297353CC}">
                  <c16:uniqueId val="{00000003-16F5-4CD5-AB89-02F19CBD0E1E}"/>
                </c:ext>
              </c:extLst>
            </c:dLbl>
            <c:dLbl>
              <c:idx val="2"/>
              <c:layout>
                <c:manualLayout>
                  <c:x val="0.11896578026346566"/>
                  <c:y val="-0.19033078869844197"/>
                </c:manualLayout>
              </c:layout>
              <c:tx>
                <c:rich>
                  <a:bodyPr/>
                  <a:lstStyle/>
                  <a:p>
                    <a:r>
                      <a:rPr lang="en-US" baseline="0" dirty="0" smtClean="0"/>
                      <a:t>Boys</a:t>
                    </a:r>
                    <a:br>
                      <a:rPr lang="en-US" baseline="0" dirty="0" smtClean="0"/>
                    </a:br>
                    <a:fld id="{83BF8D8A-F3C2-4C6C-B25E-A1FABF1922A2}" type="PERCENTAGE">
                      <a:rPr lang="en-US" baseline="0" smtClean="0"/>
                      <a:pPr/>
                      <a:t>[PERCENTAGE]</a:t>
                    </a:fld>
                    <a:endParaRPr lang="en-US" baseline="0" dirty="0" smtClean="0"/>
                  </a:p>
                </c:rich>
              </c:tx>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6F5-4CD5-AB89-02F19CBD0E1E}"/>
                </c:ext>
              </c:extLst>
            </c:dLbl>
            <c:dLbl>
              <c:idx val="3"/>
              <c:layout>
                <c:manualLayout>
                  <c:x val="0.1385681914810212"/>
                  <c:y val="0.15511175215329498"/>
                </c:manualLayout>
              </c:layout>
              <c:tx>
                <c:rich>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Nunito Sans"/>
                        <a:ea typeface="+mn-ea"/>
                        <a:cs typeface="+mn-cs"/>
                      </a:defRPr>
                    </a:pPr>
                    <a:r>
                      <a:rPr lang="en-US" sz="3600" dirty="0" smtClean="0"/>
                      <a:t>M</a:t>
                    </a:r>
                    <a:r>
                      <a:rPr lang="en-US" sz="3600" b="1" i="0" u="none" strike="noStrike" kern="1200" baseline="0" dirty="0" smtClean="0">
                        <a:solidFill>
                          <a:srgbClr val="FFFFFF"/>
                        </a:solidFill>
                        <a:latin typeface="Nunito Sans"/>
                        <a:ea typeface="+mn-ea"/>
                        <a:cs typeface="+mn-cs"/>
                      </a:rPr>
                      <a:t>en</a:t>
                    </a:r>
                    <a:r>
                      <a:rPr lang="en-US" sz="3600" baseline="0" dirty="0"/>
                      <a:t>
</a:t>
                    </a:r>
                    <a:fld id="{84241C57-F1C9-4225-A074-26087B2A8D44}" type="PERCENTAGE">
                      <a:rPr lang="en-US" sz="3600" baseline="0"/>
                      <a:pPr>
                        <a:defRPr sz="3600" b="1">
                          <a:solidFill>
                            <a:schemeClr val="bg1"/>
                          </a:solidFill>
                          <a:latin typeface="Nunito Sans"/>
                        </a:defRPr>
                      </a:pPr>
                      <a:t>[PERCENTAGE]</a:t>
                    </a:fld>
                    <a:endParaRPr lang="en-US" sz="3600" baseline="0" dirty="0"/>
                  </a:p>
                </c:rich>
              </c:tx>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Nunito Sans"/>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16F5-4CD5-AB89-02F19CBD0E1E}"/>
                </c:ext>
              </c:extLst>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'[2015os prezihez adatok.xlsx]Nemek es eletkorok eloszlasa'!$B$2:$B$5</c:f>
              <c:strCache>
                <c:ptCount val="4"/>
                <c:pt idx="0">
                  <c:v>Nő </c:v>
                </c:pt>
                <c:pt idx="1">
                  <c:v>Leány</c:v>
                </c:pt>
                <c:pt idx="2">
                  <c:v>Fiú</c:v>
                </c:pt>
                <c:pt idx="3">
                  <c:v>Férfi</c:v>
                </c:pt>
              </c:strCache>
            </c:strRef>
          </c:cat>
          <c:val>
            <c:numRef>
              <c:f>'[2015os prezihez adatok.xlsx]Nemek es eletkorok eloszlasa'!$C$2:$C$5</c:f>
              <c:numCache>
                <c:formatCode>General</c:formatCode>
                <c:ptCount val="4"/>
                <c:pt idx="0">
                  <c:v>103</c:v>
                </c:pt>
                <c:pt idx="1">
                  <c:v>162</c:v>
                </c:pt>
                <c:pt idx="2">
                  <c:v>161</c:v>
                </c:pt>
                <c:pt idx="3">
                  <c:v>141</c:v>
                </c:pt>
              </c:numCache>
            </c:numRef>
          </c:val>
          <c:extLst>
            <c:ext xmlns:c16="http://schemas.microsoft.com/office/drawing/2014/chart" uri="{C3380CC4-5D6E-409C-BE32-E72D297353CC}">
              <c16:uniqueId val="{00000008-16F5-4CD5-AB89-02F19CBD0E1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lineChart>
        <c:grouping val="standard"/>
        <c:varyColors val="0"/>
        <c:ser>
          <c:idx val="0"/>
          <c:order val="0"/>
          <c:tx>
            <c:strRef>
              <c:f>'[2015os prezihez adatok.xlsx]Sheet3'!$A$2</c:f>
              <c:strCache>
                <c:ptCount val="1"/>
                <c:pt idx="0">
                  <c:v>Férfi</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7030A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'[2015os prezihez adatok.xlsx]Sheet3'!$B$26:$B$33</c:f>
              <c:numCache>
                <c:formatCode>General</c:formatCode>
                <c:ptCount val="8"/>
                <c:pt idx="0">
                  <c:v>2008</c:v>
                </c:pt>
                <c:pt idx="1">
                  <c:v>2009</c:v>
                </c:pt>
                <c:pt idx="2">
                  <c:v>2010</c:v>
                </c:pt>
                <c:pt idx="3">
                  <c:v>2011</c:v>
                </c:pt>
                <c:pt idx="4">
                  <c:v>2012</c:v>
                </c:pt>
                <c:pt idx="5">
                  <c:v>2013</c:v>
                </c:pt>
                <c:pt idx="6">
                  <c:v>2014</c:v>
                </c:pt>
                <c:pt idx="7">
                  <c:v>2015</c:v>
                </c:pt>
              </c:numCache>
            </c:numRef>
          </c:cat>
          <c:val>
            <c:numRef>
              <c:f>'[2015os prezihez adatok.xlsx]Sheet3'!$C$2:$C$9</c:f>
              <c:numCache>
                <c:formatCode>General</c:formatCode>
                <c:ptCount val="8"/>
                <c:pt idx="0">
                  <c:v>119</c:v>
                </c:pt>
                <c:pt idx="1">
                  <c:v>127</c:v>
                </c:pt>
                <c:pt idx="2">
                  <c:v>141</c:v>
                </c:pt>
                <c:pt idx="3">
                  <c:v>151</c:v>
                </c:pt>
                <c:pt idx="4">
                  <c:v>146</c:v>
                </c:pt>
                <c:pt idx="5">
                  <c:v>153</c:v>
                </c:pt>
                <c:pt idx="6">
                  <c:v>148</c:v>
                </c:pt>
                <c:pt idx="7">
                  <c:v>141</c:v>
                </c:pt>
              </c:numCache>
            </c:numRef>
          </c:val>
          <c:smooth val="0"/>
          <c:extLst>
            <c:ext xmlns:c16="http://schemas.microsoft.com/office/drawing/2014/chart" uri="{C3380CC4-5D6E-409C-BE32-E72D297353CC}">
              <c16:uniqueId val="{00000000-E93F-49BB-BCDB-005021D24DCE}"/>
            </c:ext>
          </c:extLst>
        </c:ser>
        <c:ser>
          <c:idx val="1"/>
          <c:order val="1"/>
          <c:tx>
            <c:strRef>
              <c:f>'[2015os prezihez adatok.xlsx]Sheet3'!$A$10</c:f>
              <c:strCache>
                <c:ptCount val="1"/>
                <c:pt idx="0">
                  <c:v>Fiú</c:v>
                </c:pt>
              </c:strCache>
            </c:strRef>
          </c:tx>
          <c:spPr>
            <a:ln w="2857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'[2015os prezihez adatok.xlsx]Sheet3'!$B$26:$B$33</c:f>
              <c:numCache>
                <c:formatCode>General</c:formatCode>
                <c:ptCount val="8"/>
                <c:pt idx="0">
                  <c:v>2008</c:v>
                </c:pt>
                <c:pt idx="1">
                  <c:v>2009</c:v>
                </c:pt>
                <c:pt idx="2">
                  <c:v>2010</c:v>
                </c:pt>
                <c:pt idx="3">
                  <c:v>2011</c:v>
                </c:pt>
                <c:pt idx="4">
                  <c:v>2012</c:v>
                </c:pt>
                <c:pt idx="5">
                  <c:v>2013</c:v>
                </c:pt>
                <c:pt idx="6">
                  <c:v>2014</c:v>
                </c:pt>
                <c:pt idx="7">
                  <c:v>2015</c:v>
                </c:pt>
              </c:numCache>
            </c:numRef>
          </c:cat>
          <c:val>
            <c:numRef>
              <c:f>'[2015os prezihez adatok.xlsx]Sheet3'!$C$10:$C$17</c:f>
              <c:numCache>
                <c:formatCode>General</c:formatCode>
                <c:ptCount val="8"/>
                <c:pt idx="0">
                  <c:v>183</c:v>
                </c:pt>
                <c:pt idx="1">
                  <c:v>176</c:v>
                </c:pt>
                <c:pt idx="2">
                  <c:v>176</c:v>
                </c:pt>
                <c:pt idx="3">
                  <c:v>175</c:v>
                </c:pt>
                <c:pt idx="4">
                  <c:v>170</c:v>
                </c:pt>
                <c:pt idx="5">
                  <c:v>166</c:v>
                </c:pt>
                <c:pt idx="6">
                  <c:v>159</c:v>
                </c:pt>
                <c:pt idx="7">
                  <c:v>161</c:v>
                </c:pt>
              </c:numCache>
            </c:numRef>
          </c:val>
          <c:smooth val="0"/>
          <c:extLst>
            <c:ext xmlns:c16="http://schemas.microsoft.com/office/drawing/2014/chart" uri="{C3380CC4-5D6E-409C-BE32-E72D297353CC}">
              <c16:uniqueId val="{00000001-E93F-49BB-BCDB-005021D24DCE}"/>
            </c:ext>
          </c:extLst>
        </c:ser>
        <c:ser>
          <c:idx val="2"/>
          <c:order val="2"/>
          <c:tx>
            <c:strRef>
              <c:f>'[2015os prezihez adatok.xlsx]Sheet3'!$A$18</c:f>
              <c:strCache>
                <c:ptCount val="1"/>
                <c:pt idx="0">
                  <c:v>Leány</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FFC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'[2015os prezihez adatok.xlsx]Sheet3'!$B$26:$B$33</c:f>
              <c:numCache>
                <c:formatCode>General</c:formatCode>
                <c:ptCount val="8"/>
                <c:pt idx="0">
                  <c:v>2008</c:v>
                </c:pt>
                <c:pt idx="1">
                  <c:v>2009</c:v>
                </c:pt>
                <c:pt idx="2">
                  <c:v>2010</c:v>
                </c:pt>
                <c:pt idx="3">
                  <c:v>2011</c:v>
                </c:pt>
                <c:pt idx="4">
                  <c:v>2012</c:v>
                </c:pt>
                <c:pt idx="5">
                  <c:v>2013</c:v>
                </c:pt>
                <c:pt idx="6">
                  <c:v>2014</c:v>
                </c:pt>
                <c:pt idx="7">
                  <c:v>2015</c:v>
                </c:pt>
              </c:numCache>
            </c:numRef>
          </c:cat>
          <c:val>
            <c:numRef>
              <c:f>'[2015os prezihez adatok.xlsx]Sheet3'!$C$18:$C$25</c:f>
              <c:numCache>
                <c:formatCode>General</c:formatCode>
                <c:ptCount val="8"/>
                <c:pt idx="0">
                  <c:v>174</c:v>
                </c:pt>
                <c:pt idx="1">
                  <c:v>168</c:v>
                </c:pt>
                <c:pt idx="2">
                  <c:v>166</c:v>
                </c:pt>
                <c:pt idx="3">
                  <c:v>166</c:v>
                </c:pt>
                <c:pt idx="4">
                  <c:v>160</c:v>
                </c:pt>
                <c:pt idx="5">
                  <c:v>147</c:v>
                </c:pt>
                <c:pt idx="6">
                  <c:v>153</c:v>
                </c:pt>
                <c:pt idx="7">
                  <c:v>162</c:v>
                </c:pt>
              </c:numCache>
            </c:numRef>
          </c:val>
          <c:smooth val="0"/>
          <c:extLst>
            <c:ext xmlns:c16="http://schemas.microsoft.com/office/drawing/2014/chart" uri="{C3380CC4-5D6E-409C-BE32-E72D297353CC}">
              <c16:uniqueId val="{00000002-E93F-49BB-BCDB-005021D24DCE}"/>
            </c:ext>
          </c:extLst>
        </c:ser>
        <c:ser>
          <c:idx val="3"/>
          <c:order val="3"/>
          <c:tx>
            <c:strRef>
              <c:f>'[2015os prezihez adatok.xlsx]Sheet3'!$A$26</c:f>
              <c:strCache>
                <c:ptCount val="1"/>
                <c:pt idx="0">
                  <c:v>Nő</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'[2015os prezihez adatok.xlsx]Sheet3'!$B$26:$B$33</c:f>
              <c:numCache>
                <c:formatCode>General</c:formatCode>
                <c:ptCount val="8"/>
                <c:pt idx="0">
                  <c:v>2008</c:v>
                </c:pt>
                <c:pt idx="1">
                  <c:v>2009</c:v>
                </c:pt>
                <c:pt idx="2">
                  <c:v>2010</c:v>
                </c:pt>
                <c:pt idx="3">
                  <c:v>2011</c:v>
                </c:pt>
                <c:pt idx="4">
                  <c:v>2012</c:v>
                </c:pt>
                <c:pt idx="5">
                  <c:v>2013</c:v>
                </c:pt>
                <c:pt idx="6">
                  <c:v>2014</c:v>
                </c:pt>
                <c:pt idx="7">
                  <c:v>2015</c:v>
                </c:pt>
              </c:numCache>
            </c:numRef>
          </c:cat>
          <c:val>
            <c:numRef>
              <c:f>'[2015os prezihez adatok.xlsx]Sheet3'!$C$26:$C$33</c:f>
              <c:numCache>
                <c:formatCode>General</c:formatCode>
                <c:ptCount val="8"/>
                <c:pt idx="0">
                  <c:v>71</c:v>
                </c:pt>
                <c:pt idx="1">
                  <c:v>75</c:v>
                </c:pt>
                <c:pt idx="2">
                  <c:v>90</c:v>
                </c:pt>
                <c:pt idx="3">
                  <c:v>101</c:v>
                </c:pt>
                <c:pt idx="4">
                  <c:v>102</c:v>
                </c:pt>
                <c:pt idx="5">
                  <c:v>111</c:v>
                </c:pt>
                <c:pt idx="6">
                  <c:v>107</c:v>
                </c:pt>
                <c:pt idx="7">
                  <c:v>103</c:v>
                </c:pt>
              </c:numCache>
            </c:numRef>
          </c:val>
          <c:smooth val="0"/>
          <c:extLst>
            <c:ext xmlns:c16="http://schemas.microsoft.com/office/drawing/2014/chart" uri="{C3380CC4-5D6E-409C-BE32-E72D297353CC}">
              <c16:uniqueId val="{00000003-E93F-49BB-BCDB-005021D24DCE}"/>
            </c:ext>
          </c:extLst>
        </c:ser>
        <c:dLbls>
          <c:showLegendKey val="0"/>
          <c:showVal val="1"/>
          <c:showCatName val="0"/>
          <c:showSerName val="0"/>
          <c:showPercent val="0"/>
          <c:showBubbleSize val="0"/>
        </c:dLbls>
        <c:smooth val="0"/>
        <c:axId val="261753512"/>
        <c:axId val="261753904"/>
      </c:lineChart>
      <c:catAx>
        <c:axId val="261753512"/>
        <c:scaling>
          <c:orientation val="minMax"/>
        </c:scaling>
        <c:delete val="0"/>
        <c:axPos val="b"/>
        <c:majorGridlines>
          <c:spPr>
            <a:ln w="9525" cap="flat" cmpd="sng" algn="ctr">
              <a:solidFill>
                <a:srgbClr val="CCCCCC"/>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61753904"/>
        <c:crosses val="autoZero"/>
        <c:auto val="1"/>
        <c:lblAlgn val="ctr"/>
        <c:lblOffset val="100"/>
        <c:noMultiLvlLbl val="0"/>
      </c:catAx>
      <c:valAx>
        <c:axId val="261753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6175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[Book1]Sheet3!$A$1</c:f>
              <c:strCache>
                <c:ptCount val="1"/>
                <c:pt idx="0">
                  <c:v>Férfiak</c:v>
                </c:pt>
              </c:strCache>
            </c:strRef>
          </c:tx>
          <c:spPr>
            <a:ln w="28575" cap="rnd">
              <a:solidFill>
                <a:srgbClr val="00B0F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[Book1]Sheet3!$J$2:$J$9</c:f>
              <c:strCache>
                <c:ptCount val="8"/>
                <c:pt idx="0">
                  <c:v>2008</c:v>
                </c:pt>
                <c:pt idx="1">
                  <c:v>2009</c:v>
                </c:pt>
                <c:pt idx="2">
                  <c:v>2010</c:v>
                </c:pt>
                <c:pt idx="3">
                  <c:v>2011</c:v>
                </c:pt>
                <c:pt idx="4">
                  <c:v>2012</c:v>
                </c:pt>
                <c:pt idx="5">
                  <c:v>2013</c:v>
                </c:pt>
                <c:pt idx="6">
                  <c:v>2014</c:v>
                </c:pt>
                <c:pt idx="7">
                  <c:v>2015</c:v>
                </c:pt>
              </c:strCache>
            </c:strRef>
          </c:cat>
          <c:val>
            <c:numRef>
              <c:f>[Book1]Sheet3!$C$2:$C$9</c:f>
              <c:numCache>
                <c:formatCode>General</c:formatCode>
                <c:ptCount val="8"/>
                <c:pt idx="0">
                  <c:v>15.784768</c:v>
                </c:pt>
                <c:pt idx="1">
                  <c:v>16.079207</c:v>
                </c:pt>
                <c:pt idx="2">
                  <c:v>16.359621000000001</c:v>
                </c:pt>
                <c:pt idx="3">
                  <c:v>16.763802999999999</c:v>
                </c:pt>
                <c:pt idx="4">
                  <c:v>16.879746000000001</c:v>
                </c:pt>
                <c:pt idx="5">
                  <c:v>17.601880000000001</c:v>
                </c:pt>
                <c:pt idx="6">
                  <c:v>17.332246999999999</c:v>
                </c:pt>
                <c:pt idx="7">
                  <c:v>17.844370000000001</c:v>
                </c:pt>
              </c:numCache>
            </c:numRef>
          </c:val>
          <c:smooth val="0"/>
          <c:extLst>
            <c:ext xmlns:c16="http://schemas.microsoft.com/office/drawing/2014/chart" uri="{C3380CC4-5D6E-409C-BE32-E72D297353CC}">
              <c16:uniqueId val="{00000000-13B2-42C7-8BA3-0B760E66410D}"/>
            </c:ext>
          </c:extLst>
        </c:ser>
        <c:ser>
          <c:idx val="1"/>
          <c:order val="1"/>
          <c:tx>
            <c:strRef>
              <c:f>[Book1]Sheet3!$E$1</c:f>
              <c:strCache>
                <c:ptCount val="1"/>
                <c:pt idx="0">
                  <c:v>Nők</c:v>
                </c:pt>
              </c:strCache>
            </c:strRef>
          </c:tx>
          <c:spPr>
            <a:ln w="28575" cap="rnd">
              <a:solidFill>
                <a:srgbClr val="00B05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[Book1]Sheet3!$J$2:$J$9</c:f>
              <c:strCache>
                <c:ptCount val="8"/>
                <c:pt idx="0">
                  <c:v>2008</c:v>
                </c:pt>
                <c:pt idx="1">
                  <c:v>2009</c:v>
                </c:pt>
                <c:pt idx="2">
                  <c:v>2010</c:v>
                </c:pt>
                <c:pt idx="3">
                  <c:v>2011</c:v>
                </c:pt>
                <c:pt idx="4">
                  <c:v>2012</c:v>
                </c:pt>
                <c:pt idx="5">
                  <c:v>2013</c:v>
                </c:pt>
                <c:pt idx="6">
                  <c:v>2014</c:v>
                </c:pt>
                <c:pt idx="7">
                  <c:v>2015</c:v>
                </c:pt>
              </c:strCache>
            </c:strRef>
          </c:cat>
          <c:val>
            <c:numRef>
              <c:f>[Book1]Sheet3!$G$2:$G$9</c:f>
              <c:numCache>
                <c:formatCode>General</c:formatCode>
                <c:ptCount val="8"/>
                <c:pt idx="0">
                  <c:v>13.72653</c:v>
                </c:pt>
                <c:pt idx="1">
                  <c:v>14.345679000000001</c:v>
                </c:pt>
                <c:pt idx="2">
                  <c:v>15.226561999999999</c:v>
                </c:pt>
                <c:pt idx="3">
                  <c:v>15.737826999999999</c:v>
                </c:pt>
                <c:pt idx="4">
                  <c:v>16.171755000000001</c:v>
                </c:pt>
                <c:pt idx="5">
                  <c:v>17.027131000000001</c:v>
                </c:pt>
                <c:pt idx="6">
                  <c:v>16.653846000000001</c:v>
                </c:pt>
                <c:pt idx="7">
                  <c:v>16.415094</c:v>
                </c:pt>
              </c:numCache>
            </c:numRef>
          </c:val>
          <c:smooth val="0"/>
          <c:extLst>
            <c:ext xmlns:c16="http://schemas.microsoft.com/office/drawing/2014/chart" uri="{C3380CC4-5D6E-409C-BE32-E72D297353CC}">
              <c16:uniqueId val="{00000001-13B2-42C7-8BA3-0B760E66410D}"/>
            </c:ext>
          </c:extLst>
        </c:ser>
        <c:ser>
          <c:idx val="2"/>
          <c:order val="2"/>
          <c:tx>
            <c:strRef>
              <c:f>[Book1]Sheet3!$I$1</c:f>
              <c:strCache>
                <c:ptCount val="1"/>
                <c:pt idx="0">
                  <c:v>Minden beteg</c:v>
                </c:pt>
              </c:strCache>
            </c:strRef>
          </c:tx>
          <c:spPr>
            <a:ln w="28575" cap="rnd">
              <a:solidFill>
                <a:srgbClr val="FF000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[Book1]Sheet3!$J$2:$J$9</c:f>
              <c:strCache>
                <c:ptCount val="8"/>
                <c:pt idx="0">
                  <c:v>2008</c:v>
                </c:pt>
                <c:pt idx="1">
                  <c:v>2009</c:v>
                </c:pt>
                <c:pt idx="2">
                  <c:v>2010</c:v>
                </c:pt>
                <c:pt idx="3">
                  <c:v>2011</c:v>
                </c:pt>
                <c:pt idx="4">
                  <c:v>2012</c:v>
                </c:pt>
                <c:pt idx="5">
                  <c:v>2013</c:v>
                </c:pt>
                <c:pt idx="6">
                  <c:v>2014</c:v>
                </c:pt>
                <c:pt idx="7">
                  <c:v>2015</c:v>
                </c:pt>
              </c:strCache>
            </c:strRef>
          </c:cat>
          <c:val>
            <c:numRef>
              <c:f>[Book1]Sheet3!$K$2:$K$9</c:f>
              <c:numCache>
                <c:formatCode>General</c:formatCode>
                <c:ptCount val="8"/>
                <c:pt idx="0">
                  <c:v>14.862888</c:v>
                </c:pt>
                <c:pt idx="1">
                  <c:v>15.307691999999999</c:v>
                </c:pt>
                <c:pt idx="2">
                  <c:v>15.853403</c:v>
                </c:pt>
                <c:pt idx="3">
                  <c:v>16.301853999999999</c:v>
                </c:pt>
                <c:pt idx="4">
                  <c:v>16.558823</c:v>
                </c:pt>
                <c:pt idx="5">
                  <c:v>17.344887</c:v>
                </c:pt>
                <c:pt idx="6">
                  <c:v>17.021163999999999</c:v>
                </c:pt>
                <c:pt idx="7">
                  <c:v>17.176366000000002</c:v>
                </c:pt>
              </c:numCache>
            </c:numRef>
          </c:val>
          <c:smooth val="0"/>
          <c:extLst>
            <c:ext xmlns:c16="http://schemas.microsoft.com/office/drawing/2014/chart" uri="{C3380CC4-5D6E-409C-BE32-E72D297353CC}">
              <c16:uniqueId val="{00000002-13B2-42C7-8BA3-0B760E66410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261754688"/>
        <c:axId val="261755080"/>
      </c:lineChart>
      <c:catAx>
        <c:axId val="2617546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261755080"/>
        <c:crosses val="autoZero"/>
        <c:auto val="1"/>
        <c:lblAlgn val="ctr"/>
        <c:lblOffset val="100"/>
        <c:noMultiLvlLbl val="0"/>
      </c:catAx>
      <c:valAx>
        <c:axId val="261755080"/>
        <c:scaling>
          <c:orientation val="minMax"/>
          <c:max val="20"/>
          <c:min val="12"/>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6175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88174462921846E-2"/>
          <c:y val="2.727216468561168E-2"/>
          <c:w val="0.98397093413632453"/>
          <c:h val="0.91823309169713885"/>
        </c:manualLayout>
      </c:layout>
      <c:barChart>
        <c:barDir val="col"/>
        <c:grouping val="clustered"/>
        <c:varyColors val="0"/>
        <c:ser>
          <c:idx val="0"/>
          <c:order val="0"/>
          <c:tx>
            <c:strRef>
              <c:f>'[2015os prezihez adatok.xlsx]Korfa'!$A$2:$A$52</c:f>
              <c:strCach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48</c:v>
                </c:pt>
                <c:pt idx="48">
                  <c:v>49</c:v>
                </c:pt>
                <c:pt idx="49">
                  <c:v>52</c:v>
                </c:pt>
                <c:pt idx="50">
                  <c:v>66</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4"/>
            <c:invertIfNegative val="0"/>
            <c:bubble3D val="0"/>
            <c:spPr>
              <a:solidFill>
                <a:srgbClr val="FF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0BE-4917-BC49-599D8406D568}"/>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'[2015os prezihez adatok.xlsx]Korfa'!$A$2:$A$52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48</c:v>
                </c:pt>
                <c:pt idx="48">
                  <c:v>49</c:v>
                </c:pt>
                <c:pt idx="49">
                  <c:v>52</c:v>
                </c:pt>
                <c:pt idx="50">
                  <c:v>66</c:v>
                </c:pt>
              </c:numCache>
            </c:numRef>
          </c:cat>
          <c:val>
            <c:numRef>
              <c:f>'[2015os prezihez adatok.xlsx]Korfa'!$B$2:$B$52</c:f>
              <c:numCache>
                <c:formatCode>General</c:formatCode>
                <c:ptCount val="51"/>
                <c:pt idx="0">
                  <c:v>4</c:v>
                </c:pt>
                <c:pt idx="1">
                  <c:v>14</c:v>
                </c:pt>
                <c:pt idx="2">
                  <c:v>11</c:v>
                </c:pt>
                <c:pt idx="3">
                  <c:v>21</c:v>
                </c:pt>
                <c:pt idx="4">
                  <c:v>19</c:v>
                </c:pt>
                <c:pt idx="5">
                  <c:v>8</c:v>
                </c:pt>
                <c:pt idx="6">
                  <c:v>9</c:v>
                </c:pt>
                <c:pt idx="7">
                  <c:v>28</c:v>
                </c:pt>
                <c:pt idx="8">
                  <c:v>12</c:v>
                </c:pt>
                <c:pt idx="9">
                  <c:v>13</c:v>
                </c:pt>
                <c:pt idx="10">
                  <c:v>25</c:v>
                </c:pt>
                <c:pt idx="11">
                  <c:v>27</c:v>
                </c:pt>
                <c:pt idx="12">
                  <c:v>19</c:v>
                </c:pt>
                <c:pt idx="13">
                  <c:v>20</c:v>
                </c:pt>
                <c:pt idx="14">
                  <c:v>30</c:v>
                </c:pt>
                <c:pt idx="15">
                  <c:v>24</c:v>
                </c:pt>
                <c:pt idx="16">
                  <c:v>17</c:v>
                </c:pt>
                <c:pt idx="17">
                  <c:v>22</c:v>
                </c:pt>
                <c:pt idx="18">
                  <c:v>15</c:v>
                </c:pt>
                <c:pt idx="19">
                  <c:v>17</c:v>
                </c:pt>
                <c:pt idx="20">
                  <c:v>19</c:v>
                </c:pt>
                <c:pt idx="21">
                  <c:v>21</c:v>
                </c:pt>
                <c:pt idx="22">
                  <c:v>16</c:v>
                </c:pt>
                <c:pt idx="23">
                  <c:v>16</c:v>
                </c:pt>
                <c:pt idx="24">
                  <c:v>13</c:v>
                </c:pt>
                <c:pt idx="25">
                  <c:v>12</c:v>
                </c:pt>
                <c:pt idx="26">
                  <c:v>14</c:v>
                </c:pt>
                <c:pt idx="27">
                  <c:v>9</c:v>
                </c:pt>
                <c:pt idx="28">
                  <c:v>11</c:v>
                </c:pt>
                <c:pt idx="29">
                  <c:v>8</c:v>
                </c:pt>
                <c:pt idx="30">
                  <c:v>6</c:v>
                </c:pt>
                <c:pt idx="31">
                  <c:v>9</c:v>
                </c:pt>
                <c:pt idx="32">
                  <c:v>5</c:v>
                </c:pt>
                <c:pt idx="33">
                  <c:v>8</c:v>
                </c:pt>
                <c:pt idx="34">
                  <c:v>2</c:v>
                </c:pt>
                <c:pt idx="35">
                  <c:v>6</c:v>
                </c:pt>
                <c:pt idx="36">
                  <c:v>3</c:v>
                </c:pt>
                <c:pt idx="37">
                  <c:v>4</c:v>
                </c:pt>
                <c:pt idx="38">
                  <c:v>7</c:v>
                </c:pt>
                <c:pt idx="39">
                  <c:v>3</c:v>
                </c:pt>
                <c:pt idx="40">
                  <c:v>3</c:v>
                </c:pt>
                <c:pt idx="41">
                  <c:v>2</c:v>
                </c:pt>
                <c:pt idx="42">
                  <c:v>3</c:v>
                </c:pt>
                <c:pt idx="43">
                  <c:v>1</c:v>
                </c:pt>
                <c:pt idx="44">
                  <c:v>2</c:v>
                </c:pt>
                <c:pt idx="45">
                  <c:v>2</c:v>
                </c:pt>
                <c:pt idx="46">
                  <c:v>1</c:v>
                </c:pt>
                <c:pt idx="47">
                  <c:v>2</c:v>
                </c:pt>
                <c:pt idx="48">
                  <c:v>2</c:v>
                </c:pt>
                <c:pt idx="49">
                  <c:v>1</c:v>
                </c:pt>
                <c:pt idx="50">
                  <c:v>1</c:v>
                </c:pt>
              </c:numCache>
            </c:numRef>
          </c:val>
          <c:extLst>
            <c:ext xmlns:c16="http://schemas.microsoft.com/office/drawing/2014/chart" uri="{C3380CC4-5D6E-409C-BE32-E72D297353CC}">
              <c16:uniqueId val="{00000000-E0BE-4917-BC49-599D8406D568}"/>
            </c:ext>
          </c:extLst>
        </c:ser>
        <c:dLbls>
          <c:dLblPos val="inEnd"/>
          <c:showLegendKey val="0"/>
          <c:showVal val="1"/>
          <c:showCatName val="0"/>
          <c:showSerName val="0"/>
          <c:showPercent val="0"/>
          <c:showBubbleSize val="0"/>
        </c:dLbls>
        <c:gapWidth val="100"/>
        <c:overlap val="-24"/>
        <c:axId val="261755472"/>
        <c:axId val="261756256"/>
      </c:barChart>
      <c:catAx>
        <c:axId val="261755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61756256"/>
        <c:crosses val="autoZero"/>
        <c:auto val="1"/>
        <c:lblAlgn val="ctr"/>
        <c:lblOffset val="100"/>
        <c:noMultiLvlLbl val="0"/>
      </c:catAx>
      <c:valAx>
        <c:axId val="26175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6175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'[2015os prezihez adatok.xlsx]Sheet2'!$A$1</c:f>
              <c:strCache>
                <c:ptCount val="1"/>
                <c:pt idx="0">
                  <c:v>Ev</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'[2015os prezihez adatok.xlsx]Sheet2'!$A$2:$A$7</c:f>
              <c:numCache>
                <c:formatCode>General</c:formatCode>
                <c:ptCount val="6"/>
                <c:pt idx="0">
                  <c:v>2015</c:v>
                </c:pt>
                <c:pt idx="1">
                  <c:v>2016</c:v>
                </c:pt>
                <c:pt idx="2">
                  <c:v>2017</c:v>
                </c:pt>
                <c:pt idx="3">
                  <c:v>2018</c:v>
                </c:pt>
                <c:pt idx="4">
                  <c:v>2019</c:v>
                </c:pt>
                <c:pt idx="5">
                  <c:v>2020</c:v>
                </c:pt>
              </c:numCache>
            </c:numRef>
          </c:cat>
          <c:val>
            <c:numRef>
              <c:f>'[2015os prezihez adatok.xlsx]Sheet2'!$B$2:$B$7</c:f>
              <c:numCache>
                <c:formatCode>General</c:formatCode>
                <c:ptCount val="6"/>
                <c:pt idx="0">
                  <c:v>15</c:v>
                </c:pt>
                <c:pt idx="1">
                  <c:v>22</c:v>
                </c:pt>
                <c:pt idx="2">
                  <c:v>17</c:v>
                </c:pt>
                <c:pt idx="3">
                  <c:v>24</c:v>
                </c:pt>
                <c:pt idx="4">
                  <c:v>30</c:v>
                </c:pt>
                <c:pt idx="5">
                  <c:v>20</c:v>
                </c:pt>
              </c:numCache>
            </c:numRef>
          </c:val>
          <c:smooth val="0"/>
          <c:extLst>
            <c:ext xmlns:c16="http://schemas.microsoft.com/office/drawing/2014/chart" uri="{C3380CC4-5D6E-409C-BE32-E72D297353CC}">
              <c16:uniqueId val="{00000000-1446-4FC3-9532-0B76FAA2C379}"/>
            </c:ext>
          </c:extLst>
        </c:ser>
        <c:dLbls>
          <c:dLblPos val="ctr"/>
          <c:showLegendKey val="0"/>
          <c:showVal val="1"/>
          <c:showCatName val="0"/>
          <c:showSerName val="0"/>
          <c:showPercent val="0"/>
          <c:showBubbleSize val="0"/>
        </c:dLbls>
        <c:marker val="1"/>
        <c:smooth val="0"/>
        <c:axId val="261483064"/>
        <c:axId val="261483456"/>
      </c:lineChart>
      <c:catAx>
        <c:axId val="261483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800" b="0" i="0" u="none" strike="noStrike" kern="1200" cap="all" baseline="0">
                <a:solidFill>
                  <a:schemeClr val="dk1">
                    <a:lumMod val="75000"/>
                    <a:lumOff val="25000"/>
                  </a:schemeClr>
                </a:solidFill>
                <a:latin typeface="+mn-lt"/>
                <a:ea typeface="+mn-ea"/>
                <a:cs typeface="+mn-cs"/>
              </a:defRPr>
            </a:pPr>
            <a:endParaRPr lang="en-US"/>
          </a:p>
        </c:txPr>
        <c:crossAx val="261483456"/>
        <c:crosses val="autoZero"/>
        <c:auto val="1"/>
        <c:lblAlgn val="ctr"/>
        <c:lblOffset val="100"/>
        <c:noMultiLvlLbl val="0"/>
      </c:catAx>
      <c:valAx>
        <c:axId val="26148345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261483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92654078442127E-2"/>
          <c:y val="0.14350692621755615"/>
          <c:w val="0.94022994549939931"/>
          <c:h val="0.70737970253718296"/>
        </c:manualLayout>
      </c:layout>
      <c:barChart>
        <c:barDir val="col"/>
        <c:grouping val="stacked"/>
        <c:varyColors val="0"/>
        <c:ser>
          <c:idx val="0"/>
          <c:order val="0"/>
          <c:tx>
            <c:strRef>
              <c:f>'[2015os prezihez adatok.xlsx]Sheet6'!$D$1</c:f>
              <c:strCache>
                <c:ptCount val="1"/>
                <c:pt idx="0">
                  <c:v>Egy helyen kezelt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'[2015os prezihez adatok.xlsx]Sheet6'!$A$2:$A$21</c:f>
              <c:strCache>
                <c:ptCount val="20"/>
                <c:pt idx="0">
                  <c:v>Ajka</c:v>
                </c:pt>
                <c:pt idx="1">
                  <c:v>BP - Betesdha</c:v>
                </c:pt>
                <c:pt idx="2">
                  <c:v>BP - Heim Pál</c:v>
                </c:pt>
                <c:pt idx="3">
                  <c:v>BP - Korányi</c:v>
                </c:pt>
                <c:pt idx="4">
                  <c:v>BP - SOTE 1. GYK</c:v>
                </c:pt>
                <c:pt idx="5">
                  <c:v>BP - SOTE Tüdőklinika</c:v>
                </c:pt>
                <c:pt idx="6">
                  <c:v>Debrecen - AOK</c:v>
                </c:pt>
                <c:pt idx="7">
                  <c:v>Debrecen - Kenézy</c:v>
                </c:pt>
                <c:pt idx="8">
                  <c:v>Debrecen - OEC</c:v>
                </c:pt>
                <c:pt idx="9">
                  <c:v>Deszk</c:v>
                </c:pt>
                <c:pt idx="10">
                  <c:v>Győr</c:v>
                </c:pt>
                <c:pt idx="11">
                  <c:v>Miskolc</c:v>
                </c:pt>
                <c:pt idx="12">
                  <c:v>Mosdós</c:v>
                </c:pt>
                <c:pt idx="13">
                  <c:v>Nyíregyháza</c:v>
                </c:pt>
                <c:pt idx="14">
                  <c:v>Pécs PTE</c:v>
                </c:pt>
                <c:pt idx="15">
                  <c:v>Szeged </c:v>
                </c:pt>
                <c:pt idx="16">
                  <c:v>Szombathely</c:v>
                </c:pt>
                <c:pt idx="17">
                  <c:v>Törökbálint</c:v>
                </c:pt>
                <c:pt idx="18">
                  <c:v>Veszprém</c:v>
                </c:pt>
                <c:pt idx="19">
                  <c:v>Zalaegerszeg</c:v>
                </c:pt>
              </c:strCache>
            </c:strRef>
          </c:cat>
          <c:val>
            <c:numRef>
              <c:f>'[2015os prezihez adatok.xlsx]Sheet6'!$D$2:$D$21</c:f>
              <c:numCache>
                <c:formatCode>General</c:formatCode>
                <c:ptCount val="20"/>
                <c:pt idx="0">
                  <c:v>10</c:v>
                </c:pt>
                <c:pt idx="1">
                  <c:v>0</c:v>
                </c:pt>
                <c:pt idx="2">
                  <c:v>71</c:v>
                </c:pt>
                <c:pt idx="3">
                  <c:v>81</c:v>
                </c:pt>
                <c:pt idx="4">
                  <c:v>14</c:v>
                </c:pt>
                <c:pt idx="5">
                  <c:v>39</c:v>
                </c:pt>
                <c:pt idx="6">
                  <c:v>15</c:v>
                </c:pt>
                <c:pt idx="7">
                  <c:v>12</c:v>
                </c:pt>
                <c:pt idx="8">
                  <c:v>15</c:v>
                </c:pt>
                <c:pt idx="9">
                  <c:v>3</c:v>
                </c:pt>
                <c:pt idx="10">
                  <c:v>16</c:v>
                </c:pt>
                <c:pt idx="11">
                  <c:v>45</c:v>
                </c:pt>
                <c:pt idx="12">
                  <c:v>37</c:v>
                </c:pt>
                <c:pt idx="13">
                  <c:v>31</c:v>
                </c:pt>
                <c:pt idx="14">
                  <c:v>10</c:v>
                </c:pt>
                <c:pt idx="15">
                  <c:v>39</c:v>
                </c:pt>
                <c:pt idx="16">
                  <c:v>15</c:v>
                </c:pt>
                <c:pt idx="17">
                  <c:v>23</c:v>
                </c:pt>
                <c:pt idx="18">
                  <c:v>0</c:v>
                </c:pt>
                <c:pt idx="19">
                  <c:v>7</c:v>
                </c:pt>
              </c:numCache>
            </c:numRef>
          </c:val>
          <c:extLst>
            <c:ext xmlns:c16="http://schemas.microsoft.com/office/drawing/2014/chart" uri="{C3380CC4-5D6E-409C-BE32-E72D297353CC}">
              <c16:uniqueId val="{00000000-EB9F-4E50-B584-6C6B075E91E5}"/>
            </c:ext>
          </c:extLst>
        </c:ser>
        <c:ser>
          <c:idx val="1"/>
          <c:order val="1"/>
          <c:tx>
            <c:strRef>
              <c:f>'[2015os prezihez adatok.xlsx]Sheet6'!$C$1</c:f>
              <c:strCache>
                <c:ptCount val="1"/>
                <c:pt idx="0">
                  <c:v>Tobb helyen kezelt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'[2015os prezihez adatok.xlsx]Sheet6'!$A$2:$A$21</c:f>
              <c:strCache>
                <c:ptCount val="20"/>
                <c:pt idx="0">
                  <c:v>Ajka</c:v>
                </c:pt>
                <c:pt idx="1">
                  <c:v>BP - Betesdha</c:v>
                </c:pt>
                <c:pt idx="2">
                  <c:v>BP - Heim Pál</c:v>
                </c:pt>
                <c:pt idx="3">
                  <c:v>BP - Korányi</c:v>
                </c:pt>
                <c:pt idx="4">
                  <c:v>BP - SOTE 1. GYK</c:v>
                </c:pt>
                <c:pt idx="5">
                  <c:v>BP - SOTE Tüdőklinika</c:v>
                </c:pt>
                <c:pt idx="6">
                  <c:v>Debrecen - AOK</c:v>
                </c:pt>
                <c:pt idx="7">
                  <c:v>Debrecen - Kenézy</c:v>
                </c:pt>
                <c:pt idx="8">
                  <c:v>Debrecen - OEC</c:v>
                </c:pt>
                <c:pt idx="9">
                  <c:v>Deszk</c:v>
                </c:pt>
                <c:pt idx="10">
                  <c:v>Győr</c:v>
                </c:pt>
                <c:pt idx="11">
                  <c:v>Miskolc</c:v>
                </c:pt>
                <c:pt idx="12">
                  <c:v>Mosdós</c:v>
                </c:pt>
                <c:pt idx="13">
                  <c:v>Nyíregyháza</c:v>
                </c:pt>
                <c:pt idx="14">
                  <c:v>Pécs PTE</c:v>
                </c:pt>
                <c:pt idx="15">
                  <c:v>Szeged </c:v>
                </c:pt>
                <c:pt idx="16">
                  <c:v>Szombathely</c:v>
                </c:pt>
                <c:pt idx="17">
                  <c:v>Törökbálint</c:v>
                </c:pt>
                <c:pt idx="18">
                  <c:v>Veszprém</c:v>
                </c:pt>
                <c:pt idx="19">
                  <c:v>Zalaegerszeg</c:v>
                </c:pt>
              </c:strCache>
            </c:strRef>
          </c:cat>
          <c:val>
            <c:numRef>
              <c:f>'[2015os prezihez adatok.xlsx]Sheet6'!$C$2:$C$21</c:f>
              <c:numCache>
                <c:formatCode>General</c:formatCode>
                <c:ptCount val="20"/>
                <c:pt idx="0">
                  <c:v>3</c:v>
                </c:pt>
                <c:pt idx="1">
                  <c:v>1</c:v>
                </c:pt>
                <c:pt idx="2">
                  <c:v>29</c:v>
                </c:pt>
                <c:pt idx="3">
                  <c:v>26</c:v>
                </c:pt>
                <c:pt idx="4">
                  <c:v>10</c:v>
                </c:pt>
                <c:pt idx="5">
                  <c:v>8</c:v>
                </c:pt>
                <c:pt idx="6">
                  <c:v>6</c:v>
                </c:pt>
                <c:pt idx="7">
                  <c:v>9</c:v>
                </c:pt>
                <c:pt idx="8">
                  <c:v>4</c:v>
                </c:pt>
                <c:pt idx="9">
                  <c:v>3</c:v>
                </c:pt>
                <c:pt idx="10">
                  <c:v>8</c:v>
                </c:pt>
                <c:pt idx="11">
                  <c:v>7</c:v>
                </c:pt>
                <c:pt idx="12">
                  <c:v>13</c:v>
                </c:pt>
                <c:pt idx="13">
                  <c:v>3</c:v>
                </c:pt>
                <c:pt idx="14">
                  <c:v>6</c:v>
                </c:pt>
                <c:pt idx="15">
                  <c:v>3</c:v>
                </c:pt>
                <c:pt idx="16">
                  <c:v>3</c:v>
                </c:pt>
                <c:pt idx="17">
                  <c:v>28</c:v>
                </c:pt>
                <c:pt idx="18">
                  <c:v>1</c:v>
                </c:pt>
                <c:pt idx="19">
                  <c:v>1</c:v>
                </c:pt>
              </c:numCache>
            </c:numRef>
          </c:val>
          <c:extLst>
            <c:ext xmlns:c16="http://schemas.microsoft.com/office/drawing/2014/chart" uri="{C3380CC4-5D6E-409C-BE32-E72D297353CC}">
              <c16:uniqueId val="{00000001-EB9F-4E50-B584-6C6B075E91E5}"/>
            </c:ext>
          </c:extLst>
        </c:ser>
        <c:dLbls>
          <c:showLegendKey val="0"/>
          <c:showVal val="0"/>
          <c:showCatName val="0"/>
          <c:showSerName val="0"/>
          <c:showPercent val="0"/>
          <c:showBubbleSize val="0"/>
        </c:dLbls>
        <c:gapWidth val="150"/>
        <c:overlap val="100"/>
        <c:axId val="263129912"/>
        <c:axId val="263130304"/>
      </c:barChart>
      <c:catAx>
        <c:axId val="2631299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263130304"/>
        <c:crosses val="autoZero"/>
        <c:auto val="1"/>
        <c:lblAlgn val="ctr"/>
        <c:lblOffset val="100"/>
        <c:noMultiLvlLbl val="0"/>
      </c:catAx>
      <c:valAx>
        <c:axId val="2631303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263129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'[2015os prezihez adatok.xlsx]FEV1'!$B$1</c:f>
              <c:strCache>
                <c:ptCount val="1"/>
                <c:pt idx="0">
                  <c:v>Férfi</c:v>
                </c:pt>
              </c:strCache>
            </c:strRef>
          </c:tx>
          <c:spPr>
            <a:solidFill>
              <a:srgbClr val="00B0F0"/>
            </a:solidFill>
            <a:ln>
              <a:noFill/>
            </a:ln>
            <a:effectLst/>
            <a:sp3d/>
          </c:spPr>
          <c:invertIfNegative val="0"/>
          <c:cat>
            <c:strRef>
              <c:f>'[2015os prezihez adatok.xlsx]FEV1'!$A$2:$A$9</c:f>
              <c:strCache>
                <c:ptCount val="8"/>
                <c:pt idx="0">
                  <c:v>05&lt;= x &lt;=09</c:v>
                </c:pt>
                <c:pt idx="1">
                  <c:v>10&lt;= x &lt;=14</c:v>
                </c:pt>
                <c:pt idx="2">
                  <c:v>15&lt;= x &lt;=19</c:v>
                </c:pt>
                <c:pt idx="3">
                  <c:v>20&lt;= x &lt;=24</c:v>
                </c:pt>
                <c:pt idx="4">
                  <c:v>25&lt;= x &lt;=29</c:v>
                </c:pt>
                <c:pt idx="5">
                  <c:v>30&lt;= x &lt;=34</c:v>
                </c:pt>
                <c:pt idx="6">
                  <c:v>35&lt;= x &lt;=39</c:v>
                </c:pt>
                <c:pt idx="7">
                  <c:v>x &gt;=40</c:v>
                </c:pt>
              </c:strCache>
            </c:strRef>
          </c:cat>
          <c:val>
            <c:numRef>
              <c:f>'[2015os prezihez adatok.xlsx]FEV1'!$B$2:$B$9</c:f>
              <c:numCache>
                <c:formatCode>0.00</c:formatCode>
                <c:ptCount val="8"/>
                <c:pt idx="0">
                  <c:v>99.448275862068897</c:v>
                </c:pt>
                <c:pt idx="1">
                  <c:v>87.075000000000003</c:v>
                </c:pt>
                <c:pt idx="2">
                  <c:v>90.107894736842098</c:v>
                </c:pt>
                <c:pt idx="3">
                  <c:v>69.514285714285705</c:v>
                </c:pt>
                <c:pt idx="4">
                  <c:v>63.9166666666666</c:v>
                </c:pt>
                <c:pt idx="5">
                  <c:v>67.272727272727195</c:v>
                </c:pt>
                <c:pt idx="6">
                  <c:v>50.933333333333302</c:v>
                </c:pt>
                <c:pt idx="7">
                  <c:v>45</c:v>
                </c:pt>
              </c:numCache>
            </c:numRef>
          </c:val>
          <c:extLst>
            <c:ext xmlns:c16="http://schemas.microsoft.com/office/drawing/2014/chart" uri="{C3380CC4-5D6E-409C-BE32-E72D297353CC}">
              <c16:uniqueId val="{00000000-5479-4BB5-AB02-59CAFE6F7156}"/>
            </c:ext>
          </c:extLst>
        </c:ser>
        <c:ser>
          <c:idx val="1"/>
          <c:order val="1"/>
          <c:tx>
            <c:strRef>
              <c:f>'[2015os prezihez adatok.xlsx]FEV1'!$C$1</c:f>
              <c:strCache>
                <c:ptCount val="1"/>
                <c:pt idx="0">
                  <c:v>Nő</c:v>
                </c:pt>
              </c:strCache>
            </c:strRef>
          </c:tx>
          <c:spPr>
            <a:solidFill>
              <a:srgbClr val="7030A0"/>
            </a:solidFill>
            <a:ln>
              <a:noFill/>
            </a:ln>
            <a:effectLst/>
            <a:sp3d/>
          </c:spPr>
          <c:invertIfNegative val="0"/>
          <c:cat>
            <c:strRef>
              <c:f>'[2015os prezihez adatok.xlsx]FEV1'!$A$2:$A$9</c:f>
              <c:strCache>
                <c:ptCount val="8"/>
                <c:pt idx="0">
                  <c:v>05&lt;= x &lt;=09</c:v>
                </c:pt>
                <c:pt idx="1">
                  <c:v>10&lt;= x &lt;=14</c:v>
                </c:pt>
                <c:pt idx="2">
                  <c:v>15&lt;= x &lt;=19</c:v>
                </c:pt>
                <c:pt idx="3">
                  <c:v>20&lt;= x &lt;=24</c:v>
                </c:pt>
                <c:pt idx="4">
                  <c:v>25&lt;= x &lt;=29</c:v>
                </c:pt>
                <c:pt idx="5">
                  <c:v>30&lt;= x &lt;=34</c:v>
                </c:pt>
                <c:pt idx="6">
                  <c:v>35&lt;= x &lt;=39</c:v>
                </c:pt>
                <c:pt idx="7">
                  <c:v>x &gt;=40</c:v>
                </c:pt>
              </c:strCache>
            </c:strRef>
          </c:cat>
          <c:val>
            <c:numRef>
              <c:f>'[2015os prezihez adatok.xlsx]FEV1'!$C$2:$C$9</c:f>
              <c:numCache>
                <c:formatCode>0.00</c:formatCode>
                <c:ptCount val="8"/>
                <c:pt idx="0">
                  <c:v>94.296296296296205</c:v>
                </c:pt>
                <c:pt idx="1">
                  <c:v>90.230769230769198</c:v>
                </c:pt>
                <c:pt idx="2">
                  <c:v>84.410256410256395</c:v>
                </c:pt>
                <c:pt idx="3">
                  <c:v>62.8333333333333</c:v>
                </c:pt>
                <c:pt idx="4">
                  <c:v>69.357142857142804</c:v>
                </c:pt>
                <c:pt idx="5">
                  <c:v>51</c:v>
                </c:pt>
                <c:pt idx="6">
                  <c:v>52</c:v>
                </c:pt>
                <c:pt idx="7">
                  <c:v>51</c:v>
                </c:pt>
              </c:numCache>
            </c:numRef>
          </c:val>
          <c:extLst>
            <c:ext xmlns:c16="http://schemas.microsoft.com/office/drawing/2014/chart" uri="{C3380CC4-5D6E-409C-BE32-E72D297353CC}">
              <c16:uniqueId val="{00000001-5479-4BB5-AB02-59CAFE6F7156}"/>
            </c:ext>
          </c:extLst>
        </c:ser>
        <c:dLbls>
          <c:showLegendKey val="0"/>
          <c:showVal val="0"/>
          <c:showCatName val="0"/>
          <c:showSerName val="0"/>
          <c:showPercent val="0"/>
          <c:showBubbleSize val="0"/>
        </c:dLbls>
        <c:gapWidth val="150"/>
        <c:shape val="box"/>
        <c:axId val="209027728"/>
        <c:axId val="208699208"/>
        <c:axId val="0"/>
      </c:bar3DChart>
      <c:catAx>
        <c:axId val="209027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99208"/>
        <c:crosses val="autoZero"/>
        <c:auto val="1"/>
        <c:lblAlgn val="ctr"/>
        <c:lblOffset val="100"/>
        <c:noMultiLvlLbl val="0"/>
      </c:catAx>
      <c:valAx>
        <c:axId val="208699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90277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188918073609908E-2"/>
          <c:y val="2.8043339706819631E-2"/>
          <c:w val="0.93532307471431886"/>
          <c:h val="0.86345061551818447"/>
        </c:manualLayout>
      </c:layout>
      <c:bar3DChart>
        <c:barDir val="col"/>
        <c:grouping val="clustered"/>
        <c:varyColors val="0"/>
        <c:ser>
          <c:idx val="0"/>
          <c:order val="0"/>
          <c:tx>
            <c:strRef>
              <c:f>'[2015os prezihez adatok.xlsx]FEV1'!$B$40</c:f>
              <c:strCache>
                <c:ptCount val="1"/>
                <c:pt idx="0">
                  <c:v>Férfi</c:v>
                </c:pt>
              </c:strCache>
            </c:strRef>
          </c:tx>
          <c:spPr>
            <a:solidFill>
              <a:srgbClr val="00B0F0"/>
            </a:solidFill>
            <a:ln>
              <a:noFill/>
            </a:ln>
            <a:effectLst/>
            <a:sp3d/>
          </c:spPr>
          <c:invertIfNegative val="0"/>
          <c:cat>
            <c:strRef>
              <c:f>'[2015os prezihez adatok.xlsx]FEV1'!$A$41:$A$48</c:f>
              <c:strCache>
                <c:ptCount val="8"/>
                <c:pt idx="0">
                  <c:v>05&lt;= x &lt;=09</c:v>
                </c:pt>
                <c:pt idx="1">
                  <c:v>10&lt;= x &lt;=14</c:v>
                </c:pt>
                <c:pt idx="2">
                  <c:v>15&lt;= x &lt;=19</c:v>
                </c:pt>
                <c:pt idx="3">
                  <c:v>20&lt;= x &lt;=24</c:v>
                </c:pt>
                <c:pt idx="4">
                  <c:v>25&lt;= x &lt;=29</c:v>
                </c:pt>
                <c:pt idx="5">
                  <c:v>30&lt;= x &lt;=34</c:v>
                </c:pt>
                <c:pt idx="6">
                  <c:v>35&lt;= x &lt;=39</c:v>
                </c:pt>
                <c:pt idx="7">
                  <c:v>x &gt;=40</c:v>
                </c:pt>
              </c:strCache>
            </c:strRef>
          </c:cat>
          <c:val>
            <c:numRef>
              <c:f>'[2015os prezihez adatok.xlsx]FEV1'!$B$41:$B$48</c:f>
              <c:numCache>
                <c:formatCode>0.00</c:formatCode>
                <c:ptCount val="8"/>
                <c:pt idx="0">
                  <c:v>103.72413793103399</c:v>
                </c:pt>
                <c:pt idx="1">
                  <c:v>96.461538461538396</c:v>
                </c:pt>
                <c:pt idx="2">
                  <c:v>93.247368421052599</c:v>
                </c:pt>
                <c:pt idx="3">
                  <c:v>84.7457142857142</c:v>
                </c:pt>
                <c:pt idx="4">
                  <c:v>79.7916666666666</c:v>
                </c:pt>
                <c:pt idx="5">
                  <c:v>78.818181818181799</c:v>
                </c:pt>
                <c:pt idx="6">
                  <c:v>74.7777777777777</c:v>
                </c:pt>
                <c:pt idx="7">
                  <c:v>65.25</c:v>
                </c:pt>
              </c:numCache>
            </c:numRef>
          </c:val>
          <c:extLst>
            <c:ext xmlns:c16="http://schemas.microsoft.com/office/drawing/2014/chart" uri="{C3380CC4-5D6E-409C-BE32-E72D297353CC}">
              <c16:uniqueId val="{00000000-F6A4-4C9A-ACC1-10399DE2AFC8}"/>
            </c:ext>
          </c:extLst>
        </c:ser>
        <c:ser>
          <c:idx val="1"/>
          <c:order val="1"/>
          <c:tx>
            <c:strRef>
              <c:f>'[2015os prezihez adatok.xlsx]FEV1'!$C$40</c:f>
              <c:strCache>
                <c:ptCount val="1"/>
                <c:pt idx="0">
                  <c:v>Nő</c:v>
                </c:pt>
              </c:strCache>
            </c:strRef>
          </c:tx>
          <c:spPr>
            <a:solidFill>
              <a:srgbClr val="7030A0"/>
            </a:solidFill>
            <a:ln>
              <a:noFill/>
            </a:ln>
            <a:effectLst/>
            <a:sp3d/>
          </c:spPr>
          <c:invertIfNegative val="0"/>
          <c:cat>
            <c:strRef>
              <c:f>'[2015os prezihez adatok.xlsx]FEV1'!$A$41:$A$48</c:f>
              <c:strCache>
                <c:ptCount val="8"/>
                <c:pt idx="0">
                  <c:v>05&lt;= x &lt;=09</c:v>
                </c:pt>
                <c:pt idx="1">
                  <c:v>10&lt;= x &lt;=14</c:v>
                </c:pt>
                <c:pt idx="2">
                  <c:v>15&lt;= x &lt;=19</c:v>
                </c:pt>
                <c:pt idx="3">
                  <c:v>20&lt;= x &lt;=24</c:v>
                </c:pt>
                <c:pt idx="4">
                  <c:v>25&lt;= x &lt;=29</c:v>
                </c:pt>
                <c:pt idx="5">
                  <c:v>30&lt;= x &lt;=34</c:v>
                </c:pt>
                <c:pt idx="6">
                  <c:v>35&lt;= x &lt;=39</c:v>
                </c:pt>
                <c:pt idx="7">
                  <c:v>x &gt;=40</c:v>
                </c:pt>
              </c:strCache>
            </c:strRef>
          </c:cat>
          <c:val>
            <c:numRef>
              <c:f>'[2015os prezihez adatok.xlsx]FEV1'!$C$41:$C$48</c:f>
              <c:numCache>
                <c:formatCode>0.00</c:formatCode>
                <c:ptCount val="8"/>
                <c:pt idx="0">
                  <c:v>99.037037037036995</c:v>
                </c:pt>
                <c:pt idx="1">
                  <c:v>96.211538461538396</c:v>
                </c:pt>
                <c:pt idx="2">
                  <c:v>91.641025641025607</c:v>
                </c:pt>
                <c:pt idx="3">
                  <c:v>76.106666666666598</c:v>
                </c:pt>
                <c:pt idx="4">
                  <c:v>77.371428571428496</c:v>
                </c:pt>
                <c:pt idx="5">
                  <c:v>67.857142857142804</c:v>
                </c:pt>
                <c:pt idx="6">
                  <c:v>63.25</c:v>
                </c:pt>
                <c:pt idx="7">
                  <c:v>71.400000000000006</c:v>
                </c:pt>
              </c:numCache>
            </c:numRef>
          </c:val>
          <c:extLst>
            <c:ext xmlns:c16="http://schemas.microsoft.com/office/drawing/2014/chart" uri="{C3380CC4-5D6E-409C-BE32-E72D297353CC}">
              <c16:uniqueId val="{00000001-F6A4-4C9A-ACC1-10399DE2AFC8}"/>
            </c:ext>
          </c:extLst>
        </c:ser>
        <c:dLbls>
          <c:showLegendKey val="0"/>
          <c:showVal val="0"/>
          <c:showCatName val="0"/>
          <c:showSerName val="0"/>
          <c:showPercent val="0"/>
          <c:showBubbleSize val="0"/>
        </c:dLbls>
        <c:gapWidth val="150"/>
        <c:shape val="box"/>
        <c:axId val="263131480"/>
        <c:axId val="263131872"/>
        <c:axId val="0"/>
      </c:bar3DChart>
      <c:catAx>
        <c:axId val="2631314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3131872"/>
        <c:crosses val="autoZero"/>
        <c:auto val="1"/>
        <c:lblAlgn val="ctr"/>
        <c:lblOffset val="100"/>
        <c:noMultiLvlLbl val="0"/>
      </c:catAx>
      <c:valAx>
        <c:axId val="263131872"/>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63131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09-26T10:36:27.733" idx="5">
    <p:pos x="10" y="10"/>
    <p:text>Nem vagyok biztos az aprearencesben, ez inkabb kuldo megjelenest jelent, de lehet h tevedek. Inkabb publications lenne jobb talan?</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9/27/2017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10177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en-US" altLang="x-none" dirty="0" smtClean="0"/>
              <a:t>Transition among centers are not easy</a:t>
            </a:r>
            <a:r>
              <a:rPr lang="en-US" altLang="x-none" baseline="0" dirty="0" smtClean="0"/>
              <a:t> job. Of course it not easy for the patients and make a lot of challenges to the centers</a:t>
            </a:r>
          </a:p>
          <a:p>
            <a:pPr marL="342900" indent="-342900">
              <a:buFontTx/>
              <a:buChar char="-"/>
            </a:pPr>
            <a:r>
              <a:rPr lang="en-US" altLang="x-none" baseline="0" dirty="0" smtClean="0"/>
              <a:t>The sender center must prepare the patient and its documents materials </a:t>
            </a:r>
            <a:r>
              <a:rPr lang="hu-HU" altLang="x-none" baseline="0" dirty="0" smtClean="0"/>
              <a:t>and contraversary the recipient center has to make some preparations</a:t>
            </a:r>
          </a:p>
          <a:p>
            <a:pPr marL="342900" indent="-342900">
              <a:buFontTx/>
              <a:buChar char="-"/>
            </a:pPr>
            <a:r>
              <a:rPr lang="hu-HU" altLang="x-none" baseline="0" dirty="0" smtClean="0"/>
              <a:t>In order to forsee these changes </a:t>
            </a:r>
            <a:r>
              <a:rPr lang="en-US" altLang="x-none" baseline="0" dirty="0" smtClean="0"/>
              <a:t>and </a:t>
            </a:r>
            <a:r>
              <a:rPr lang="hu-HU" altLang="x-none" baseline="0" dirty="0" smtClean="0"/>
              <a:t>we </a:t>
            </a:r>
            <a:r>
              <a:rPr lang="hu-HU" altLang="x-none" baseline="0" dirty="0" smtClean="0"/>
              <a:t>created this figure to predit how many people and centers will be affected with these trasitions and where in the country</a:t>
            </a:r>
            <a:endParaRPr lang="x-none" altLang="x-none" dirty="0"/>
          </a:p>
        </p:txBody>
      </p:sp>
    </p:spTree>
    <p:extLst>
      <p:ext uri="{BB962C8B-B14F-4D97-AF65-F5344CB8AC3E}">
        <p14:creationId xmlns:p14="http://schemas.microsoft.com/office/powerpoint/2010/main" val="276745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altLang="x-none" dirty="0" smtClean="0"/>
              <a:t>- The yellow part of the charts</a:t>
            </a:r>
            <a:r>
              <a:rPr lang="en-US" altLang="x-none" baseline="0" dirty="0" smtClean="0"/>
              <a:t> represents the patients who are registered two (or more) centers simultaneously</a:t>
            </a:r>
            <a:endParaRPr lang="x-none" altLang="x-none" dirty="0"/>
          </a:p>
        </p:txBody>
      </p:sp>
    </p:spTree>
    <p:extLst>
      <p:ext uri="{BB962C8B-B14F-4D97-AF65-F5344CB8AC3E}">
        <p14:creationId xmlns:p14="http://schemas.microsoft.com/office/powerpoint/2010/main" val="400792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en-US" dirty="0" smtClean="0"/>
              <a:t>The age-specific boundaries of FEV1</a:t>
            </a:r>
            <a:r>
              <a:rPr lang="hu-HU" dirty="0" smtClean="0"/>
              <a:t> shows</a:t>
            </a:r>
            <a:r>
              <a:rPr lang="hu-HU" baseline="0" dirty="0" smtClean="0"/>
              <a:t> </a:t>
            </a:r>
            <a:r>
              <a:rPr lang="en-US" sz="2400" b="0" i="0" kern="1200" dirty="0" smtClean="0">
                <a:solidFill>
                  <a:schemeClr val="tx1"/>
                </a:solidFill>
                <a:effectLst/>
                <a:latin typeface="Open Sans Light" charset="0"/>
                <a:ea typeface="+mn-ea"/>
                <a:cs typeface="+mn-cs"/>
              </a:rPr>
              <a:t>a progressive decline in lung function</a:t>
            </a:r>
            <a:endParaRPr lang="hu-HU" sz="2400" b="0" i="0" kern="1200" dirty="0" smtClean="0">
              <a:solidFill>
                <a:schemeClr val="tx1"/>
              </a:solidFill>
              <a:effectLst/>
              <a:latin typeface="Open Sans Light" charset="0"/>
              <a:ea typeface="+mn-ea"/>
              <a:cs typeface="+mn-cs"/>
            </a:endParaRPr>
          </a:p>
          <a:p>
            <a:pPr marL="342900" indent="-342900">
              <a:buFontTx/>
              <a:buChar char="-"/>
            </a:pPr>
            <a:r>
              <a:rPr lang="hu-HU" altLang="x-none" sz="2400" b="0" i="0" kern="1200" dirty="0" smtClean="0">
                <a:solidFill>
                  <a:schemeClr val="tx1"/>
                </a:solidFill>
                <a:effectLst/>
                <a:ea typeface="+mn-ea"/>
                <a:cs typeface="+mn-cs"/>
              </a:rPr>
              <a:t>This figure excludes the transplanted patients</a:t>
            </a:r>
            <a:r>
              <a:rPr lang="hu-HU" altLang="x-none" sz="2400" b="0" i="0" kern="1200" baseline="0" dirty="0" smtClean="0">
                <a:solidFill>
                  <a:schemeClr val="tx1"/>
                </a:solidFill>
                <a:effectLst/>
                <a:ea typeface="+mn-ea"/>
                <a:cs typeface="+mn-cs"/>
              </a:rPr>
              <a:t> similary to the European statistics</a:t>
            </a:r>
          </a:p>
          <a:p>
            <a:pPr marL="0" indent="0">
              <a:buFontTx/>
              <a:buNone/>
            </a:pPr>
            <a:endParaRPr lang="x-none" altLang="x-none" dirty="0"/>
          </a:p>
        </p:txBody>
      </p:sp>
    </p:spTree>
    <p:extLst>
      <p:ext uri="{BB962C8B-B14F-4D97-AF65-F5344CB8AC3E}">
        <p14:creationId xmlns:p14="http://schemas.microsoft.com/office/powerpoint/2010/main" val="55148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en-US" dirty="0" smtClean="0"/>
              <a:t>The age-specific boundaries of F</a:t>
            </a:r>
            <a:r>
              <a:rPr lang="hu-HU" dirty="0" smtClean="0"/>
              <a:t>VC</a:t>
            </a:r>
            <a:r>
              <a:rPr lang="hu-HU" baseline="0" dirty="0" smtClean="0"/>
              <a:t> , vital capacity</a:t>
            </a:r>
            <a:r>
              <a:rPr lang="hu-HU" dirty="0" smtClean="0"/>
              <a:t> shows</a:t>
            </a:r>
            <a:r>
              <a:rPr lang="hu-HU" baseline="0" dirty="0" smtClean="0"/>
              <a:t> </a:t>
            </a:r>
            <a:r>
              <a:rPr lang="en-US" sz="2400" b="0" i="0" kern="1200" dirty="0" smtClean="0">
                <a:solidFill>
                  <a:schemeClr val="tx1"/>
                </a:solidFill>
                <a:effectLst/>
                <a:latin typeface="Open Sans Light" charset="0"/>
                <a:ea typeface="+mn-ea"/>
                <a:cs typeface="+mn-cs"/>
              </a:rPr>
              <a:t>a progressive decline in lung function</a:t>
            </a:r>
            <a:endParaRPr lang="hu-HU" sz="2400" b="0" i="0" kern="1200" dirty="0" smtClean="0">
              <a:solidFill>
                <a:schemeClr val="tx1"/>
              </a:solidFill>
              <a:effectLst/>
              <a:latin typeface="Open Sans Light" charset="0"/>
              <a:ea typeface="+mn-ea"/>
              <a:cs typeface="+mn-cs"/>
            </a:endParaRPr>
          </a:p>
          <a:p>
            <a:pPr marL="342900" indent="-342900">
              <a:buFontTx/>
              <a:buChar char="-"/>
            </a:pPr>
            <a:r>
              <a:rPr lang="hu-HU" altLang="x-none" sz="2400" b="0" i="0" kern="1200" dirty="0" smtClean="0">
                <a:solidFill>
                  <a:schemeClr val="tx1"/>
                </a:solidFill>
                <a:effectLst/>
                <a:ea typeface="+mn-ea"/>
                <a:cs typeface="+mn-cs"/>
              </a:rPr>
              <a:t>This figure excludes the transplanted patients</a:t>
            </a:r>
            <a:r>
              <a:rPr lang="hu-HU" altLang="x-none" sz="2400" b="0" i="0" kern="1200" baseline="0" dirty="0" smtClean="0">
                <a:solidFill>
                  <a:schemeClr val="tx1"/>
                </a:solidFill>
                <a:effectLst/>
                <a:ea typeface="+mn-ea"/>
                <a:cs typeface="+mn-cs"/>
              </a:rPr>
              <a:t> similary to the European statistics</a:t>
            </a:r>
          </a:p>
          <a:p>
            <a:endParaRPr lang="x-none" altLang="x-none" dirty="0"/>
          </a:p>
        </p:txBody>
      </p:sp>
    </p:spTree>
    <p:extLst>
      <p:ext uri="{BB962C8B-B14F-4D97-AF65-F5344CB8AC3E}">
        <p14:creationId xmlns:p14="http://schemas.microsoft.com/office/powerpoint/2010/main" val="3868568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hu-HU" dirty="0" smtClean="0"/>
              <a:t>Explanations</a:t>
            </a:r>
            <a:r>
              <a:rPr lang="hu-HU" baseline="0" dirty="0" smtClean="0"/>
              <a:t>: not done means the l</a:t>
            </a:r>
            <a:r>
              <a:rPr lang="en-US" dirty="0" err="1" smtClean="0"/>
              <a:t>ook</a:t>
            </a:r>
            <a:r>
              <a:rPr lang="en-US" dirty="0" smtClean="0"/>
              <a:t> for CFTR mutations was never carried </a:t>
            </a:r>
            <a:r>
              <a:rPr lang="en-US" dirty="0" err="1" smtClean="0"/>
              <a:t>ou</a:t>
            </a:r>
            <a:r>
              <a:rPr lang="hu-HU" dirty="0" smtClean="0"/>
              <a:t>t</a:t>
            </a:r>
          </a:p>
          <a:p>
            <a:pPr marL="342900" indent="-342900">
              <a:buFontTx/>
              <a:buChar char="-"/>
            </a:pPr>
            <a:r>
              <a:rPr lang="hu-HU" dirty="0" smtClean="0"/>
              <a:t>Unknown: </a:t>
            </a:r>
            <a:r>
              <a:rPr lang="en-US" dirty="0" smtClean="0"/>
              <a:t>If </a:t>
            </a:r>
            <a:r>
              <a:rPr lang="hu-HU" dirty="0" smtClean="0"/>
              <a:t>the</a:t>
            </a:r>
            <a:r>
              <a:rPr lang="hu-HU" baseline="0" dirty="0" smtClean="0"/>
              <a:t> </a:t>
            </a:r>
            <a:r>
              <a:rPr lang="en-US" dirty="0" smtClean="0"/>
              <a:t>analysis was done but only one or no mutations were found</a:t>
            </a:r>
            <a:r>
              <a:rPr lang="hu-HU" baseline="0" dirty="0" smtClean="0"/>
              <a:t> </a:t>
            </a:r>
          </a:p>
          <a:p>
            <a:pPr marL="342900" indent="-342900">
              <a:buFontTx/>
              <a:buChar char="-"/>
            </a:pPr>
            <a:r>
              <a:rPr lang="hu-HU" baseline="0" dirty="0" smtClean="0"/>
              <a:t>Because of the big number of the possible combinations only the most commonly occuring mutation was </a:t>
            </a:r>
            <a:r>
              <a:rPr lang="hu-HU" baseline="0" dirty="0" smtClean="0"/>
              <a:t>sh</a:t>
            </a:r>
            <a:r>
              <a:rPr lang="en-US" baseline="0" dirty="0" smtClean="0"/>
              <a:t>own</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59998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en-US" dirty="0" smtClean="0"/>
              <a:t>We have grouped the patients in F508del homozygous (have two F508del mutations)</a:t>
            </a:r>
            <a:r>
              <a:rPr lang="hu-HU" baseline="0" dirty="0" smtClean="0"/>
              <a:t> by age groups</a:t>
            </a:r>
          </a:p>
          <a:p>
            <a:pPr marL="342900" indent="-342900">
              <a:buFontTx/>
              <a:buChar char="-"/>
            </a:pPr>
            <a:r>
              <a:rPr lang="hu-HU" altLang="x-none" baseline="0" dirty="0" smtClean="0"/>
              <a:t>This figure shows us the older patients has more complete genetic analysis in HU because currently we dont have neonatal screening regarding the CF</a:t>
            </a:r>
          </a:p>
          <a:p>
            <a:pPr marL="342900" indent="-342900">
              <a:buFontTx/>
              <a:buChar char="-"/>
            </a:pPr>
            <a:r>
              <a:rPr lang="hu-HU" altLang="x-none" baseline="0" dirty="0" smtClean="0"/>
              <a:t>This is also an example where the registry could show the facts and helps the patient organization to push the decision makers to do further steps introducing eg. the neonatal screening</a:t>
            </a:r>
            <a:endParaRPr lang="x-none" altLang="x-none" dirty="0"/>
          </a:p>
        </p:txBody>
      </p:sp>
    </p:spTree>
    <p:extLst>
      <p:ext uri="{BB962C8B-B14F-4D97-AF65-F5344CB8AC3E}">
        <p14:creationId xmlns:p14="http://schemas.microsoft.com/office/powerpoint/2010/main" val="1371140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smtClean="0"/>
              <a:t>Geographical distribution of mutation F508del</a:t>
            </a:r>
            <a:endParaRPr lang="hu-HU" dirty="0" smtClean="0"/>
          </a:p>
          <a:p>
            <a:pPr marL="342900" indent="-342900">
              <a:buFontTx/>
              <a:buChar char="-"/>
            </a:pPr>
            <a:r>
              <a:rPr lang="hu-HU" dirty="0" smtClean="0"/>
              <a:t>The mostly affected</a:t>
            </a:r>
            <a:r>
              <a:rPr lang="hu-HU" baseline="0" dirty="0" smtClean="0"/>
              <a:t> county is again Budapest and Pest but please remember the figure from the beginning where we the patients number were shown</a:t>
            </a:r>
          </a:p>
          <a:p>
            <a:pPr marL="342900" indent="-342900">
              <a:buFontTx/>
              <a:buChar cha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dirty="0"/>
          </a:p>
        </p:txBody>
      </p:sp>
    </p:spTree>
    <p:extLst>
      <p:ext uri="{BB962C8B-B14F-4D97-AF65-F5344CB8AC3E}">
        <p14:creationId xmlns:p14="http://schemas.microsoft.com/office/powerpoint/2010/main" val="611784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en-US" dirty="0" smtClean="0"/>
              <a:t>Although this mutation is the most common in all countries, the allele frequency still varies from 24% in Israel to 82% in Denmark.</a:t>
            </a:r>
            <a:endParaRPr lang="hu-HU" dirty="0" smtClean="0"/>
          </a:p>
          <a:p>
            <a:pPr marL="342900" indent="-342900">
              <a:buFontTx/>
              <a:buChar cha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dirty="0"/>
          </a:p>
        </p:txBody>
      </p:sp>
    </p:spTree>
    <p:extLst>
      <p:ext uri="{BB962C8B-B14F-4D97-AF65-F5344CB8AC3E}">
        <p14:creationId xmlns:p14="http://schemas.microsoft.com/office/powerpoint/2010/main" val="892579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20</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hu-HU" altLang="x-none" dirty="0" smtClean="0"/>
              <a:t>1, It is very important</a:t>
            </a:r>
            <a:r>
              <a:rPr lang="hu-HU" altLang="x-none" baseline="0" dirty="0" smtClean="0"/>
              <a:t> to understand this project is not just about game of one profession. It needs a very strong collaboration of the different approaches, like physicians, statisticans, IT etc</a:t>
            </a:r>
          </a:p>
          <a:p>
            <a:pPr marL="342900" indent="-342900">
              <a:buFontTx/>
              <a:buChar char="-"/>
            </a:pPr>
            <a:r>
              <a:rPr lang="hu-HU" altLang="x-none" baseline="0" dirty="0" smtClean="0"/>
              <a:t>2, data quality is the key of the reliability of the database, if the provided data are not consistent or not acceptable, the whole picture will be malformed</a:t>
            </a:r>
          </a:p>
          <a:p>
            <a:pPr marL="342900" indent="-342900">
              <a:buFontTx/>
              <a:buChar char="-"/>
            </a:pPr>
            <a:r>
              <a:rPr lang="hu-HU" altLang="x-none" baseline="0" dirty="0" smtClean="0"/>
              <a:t>3, the quality of the data provides the quality of the comparability and this makes the mirror for everyone</a:t>
            </a:r>
          </a:p>
          <a:p>
            <a:pPr marL="342900" indent="-342900">
              <a:buFontTx/>
              <a:buChar char="-"/>
            </a:pPr>
            <a:r>
              <a:rPr lang="hu-HU" altLang="x-none" baseline="0" dirty="0" smtClean="0"/>
              <a:t>4, most impotantly trust this picutre because this is a part of us and helps us to improve ourselves</a:t>
            </a:r>
            <a:endParaRPr lang="x-none" altLang="x-none" dirty="0"/>
          </a:p>
        </p:txBody>
      </p:sp>
    </p:spTree>
    <p:extLst>
      <p:ext uri="{BB962C8B-B14F-4D97-AF65-F5344CB8AC3E}">
        <p14:creationId xmlns:p14="http://schemas.microsoft.com/office/powerpoint/2010/main" val="81683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13453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hu-HU" altLang="x-none" dirty="0" smtClean="0"/>
              <a:t>In</a:t>
            </a:r>
            <a:r>
              <a:rPr lang="hu-HU" altLang="x-none" baseline="0" dirty="0" smtClean="0"/>
              <a:t> case of Hungary, the ratio of the adult patients are a little bit lower than 50% meanwhile </a:t>
            </a:r>
            <a:r>
              <a:rPr lang="en-US" altLang="x-none" baseline="0" dirty="0" smtClean="0"/>
              <a:t>in </a:t>
            </a:r>
            <a:r>
              <a:rPr lang="hu-HU" altLang="x-none" baseline="0" dirty="0" smtClean="0"/>
              <a:t>the EU registry average is a little bit higher than 50%</a:t>
            </a:r>
          </a:p>
          <a:p>
            <a:pPr marL="342900" indent="-342900">
              <a:buFontTx/>
              <a:buChar char="-"/>
            </a:pPr>
            <a:r>
              <a:rPr lang="en-US" altLang="x-none" baseline="0" dirty="0" smtClean="0"/>
              <a:t>Me</a:t>
            </a:r>
            <a:r>
              <a:rPr lang="hu-HU" altLang="x-none" baseline="0" dirty="0" smtClean="0"/>
              <a:t>n (m</a:t>
            </a:r>
            <a:r>
              <a:rPr lang="en-US" altLang="x-none" baseline="0" dirty="0" smtClean="0"/>
              <a:t>e</a:t>
            </a:r>
            <a:r>
              <a:rPr lang="hu-HU" altLang="x-none" baseline="0" dirty="0" smtClean="0"/>
              <a:t>n, boy group together) are in the majority</a:t>
            </a:r>
          </a:p>
        </p:txBody>
      </p:sp>
    </p:spTree>
    <p:extLst>
      <p:ext uri="{BB962C8B-B14F-4D97-AF65-F5344CB8AC3E}">
        <p14:creationId xmlns:p14="http://schemas.microsoft.com/office/powerpoint/2010/main" val="406120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hu-HU" altLang="x-none" dirty="0" smtClean="0"/>
              <a:t>The gap between</a:t>
            </a:r>
            <a:r>
              <a:rPr lang="hu-HU" altLang="x-none" baseline="0" dirty="0" smtClean="0"/>
              <a:t> the m</a:t>
            </a:r>
            <a:r>
              <a:rPr lang="en-US" altLang="x-none" baseline="0" dirty="0" smtClean="0"/>
              <a:t>e</a:t>
            </a:r>
            <a:r>
              <a:rPr lang="hu-HU" altLang="x-none" baseline="0" dirty="0" smtClean="0"/>
              <a:t>n and women </a:t>
            </a:r>
            <a:r>
              <a:rPr lang="en-US" altLang="x-none" baseline="0" dirty="0" smtClean="0">
                <a:solidFill>
                  <a:srgbClr val="FF0000"/>
                </a:solidFill>
              </a:rPr>
              <a:t>is</a:t>
            </a:r>
            <a:r>
              <a:rPr lang="hu-HU" altLang="x-none" baseline="0" dirty="0" smtClean="0"/>
              <a:t> constant but the gap among boys and girls (young generation) </a:t>
            </a:r>
            <a:r>
              <a:rPr lang="en-US" altLang="x-none" baseline="0" dirty="0" smtClean="0"/>
              <a:t>is</a:t>
            </a:r>
            <a:r>
              <a:rPr lang="hu-HU" altLang="x-none" baseline="0" dirty="0" smtClean="0"/>
              <a:t> more and more smaller</a:t>
            </a:r>
          </a:p>
        </p:txBody>
      </p:sp>
    </p:spTree>
    <p:extLst>
      <p:ext uri="{BB962C8B-B14F-4D97-AF65-F5344CB8AC3E}">
        <p14:creationId xmlns:p14="http://schemas.microsoft.com/office/powerpoint/2010/main" val="425101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hu-HU" altLang="x-none" dirty="0" smtClean="0"/>
              <a:t>The average age</a:t>
            </a:r>
            <a:r>
              <a:rPr lang="hu-HU" altLang="x-none" baseline="0" dirty="0" smtClean="0"/>
              <a:t> of m</a:t>
            </a:r>
            <a:r>
              <a:rPr lang="en-US" altLang="x-none" baseline="0" dirty="0" smtClean="0"/>
              <a:t>e</a:t>
            </a:r>
            <a:r>
              <a:rPr lang="hu-HU" altLang="x-none" baseline="0" dirty="0" smtClean="0"/>
              <a:t>n is higher than women</a:t>
            </a:r>
            <a:r>
              <a:rPr lang="en-US" altLang="x-none" baseline="0" dirty="0" smtClean="0"/>
              <a:t>’s</a:t>
            </a:r>
            <a:endParaRPr lang="hu-HU" altLang="x-none" baseline="0" dirty="0" smtClean="0"/>
          </a:p>
          <a:p>
            <a:pPr marL="342900" indent="-342900">
              <a:buFontTx/>
              <a:buChar char="-"/>
            </a:pPr>
            <a:r>
              <a:rPr lang="hu-HU" altLang="x-none" baseline="0" dirty="0" smtClean="0"/>
              <a:t>You can notice</a:t>
            </a:r>
            <a:r>
              <a:rPr lang="en-US" altLang="x-none" baseline="0" dirty="0" smtClean="0"/>
              <a:t> a </a:t>
            </a:r>
            <a:r>
              <a:rPr lang="hu-HU" altLang="x-none" baseline="0" dirty="0" smtClean="0"/>
              <a:t>throw-back in comparison with 2014 and 2015, but this is when the further analysis enters </a:t>
            </a:r>
            <a:r>
              <a:rPr lang="en-US" altLang="x-none" baseline="0" dirty="0" smtClean="0"/>
              <a:t>into </a:t>
            </a:r>
            <a:r>
              <a:rPr lang="hu-HU" altLang="x-none" baseline="0" dirty="0" smtClean="0"/>
              <a:t>the picture: we have data, we have figures about the facts and we have to think about the reason</a:t>
            </a:r>
            <a:endParaRPr lang="x-none" altLang="x-none" dirty="0"/>
          </a:p>
        </p:txBody>
      </p:sp>
    </p:spTree>
    <p:extLst>
      <p:ext uri="{BB962C8B-B14F-4D97-AF65-F5344CB8AC3E}">
        <p14:creationId xmlns:p14="http://schemas.microsoft.com/office/powerpoint/2010/main" val="50491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342900" indent="-342900">
              <a:buFontTx/>
              <a:buChar char="-"/>
            </a:pPr>
            <a:r>
              <a:rPr lang="hu-HU" altLang="x-none" dirty="0" smtClean="0"/>
              <a:t>Age structurue</a:t>
            </a:r>
            <a:r>
              <a:rPr lang="hu-HU" altLang="x-none" baseline="0" dirty="0" smtClean="0"/>
              <a:t> is </a:t>
            </a:r>
            <a:r>
              <a:rPr lang="en-US" altLang="x-none" baseline="0" dirty="0" smtClean="0"/>
              <a:t>a </a:t>
            </a:r>
            <a:r>
              <a:rPr lang="hu-HU" altLang="x-none" baseline="0" dirty="0" smtClean="0"/>
              <a:t>graph </a:t>
            </a:r>
            <a:r>
              <a:rPr lang="en-US" altLang="x-none" baseline="0" dirty="0" smtClean="0"/>
              <a:t>showing number of</a:t>
            </a:r>
            <a:r>
              <a:rPr lang="hu-HU" altLang="x-none" baseline="0" dirty="0" smtClean="0"/>
              <a:t> patients group</a:t>
            </a:r>
            <a:r>
              <a:rPr lang="en-US" altLang="x-none" baseline="0" dirty="0" err="1" smtClean="0"/>
              <a:t>ed</a:t>
            </a:r>
            <a:r>
              <a:rPr lang="hu-HU" altLang="x-none" baseline="0" dirty="0" smtClean="0"/>
              <a:t> by their age.  You can see there how many </a:t>
            </a:r>
            <a:r>
              <a:rPr lang="en-US" altLang="x-none" baseline="0" dirty="0" smtClean="0"/>
              <a:t>newborns </a:t>
            </a:r>
            <a:r>
              <a:rPr lang="hu-HU" altLang="x-none" baseline="0" dirty="0" smtClean="0"/>
              <a:t>are entered </a:t>
            </a:r>
            <a:r>
              <a:rPr lang="en-US" altLang="x-none" baseline="0" dirty="0" smtClean="0"/>
              <a:t>into </a:t>
            </a:r>
            <a:r>
              <a:rPr lang="hu-HU" altLang="x-none" baseline="0" dirty="0" smtClean="0"/>
              <a:t>the system </a:t>
            </a:r>
            <a:r>
              <a:rPr lang="en-US" altLang="x-none" baseline="0" dirty="0" smtClean="0"/>
              <a:t>and you </a:t>
            </a:r>
            <a:r>
              <a:rPr lang="hu-HU" altLang="x-none" baseline="0" dirty="0" smtClean="0"/>
              <a:t>can conclude about the effectivity of the diagnosing system as well</a:t>
            </a:r>
          </a:p>
          <a:p>
            <a:pPr marL="342900" indent="-342900">
              <a:buFontTx/>
              <a:buChar char="-"/>
            </a:pPr>
            <a:r>
              <a:rPr lang="hu-HU" altLang="x-none" baseline="0" dirty="0" smtClean="0"/>
              <a:t>Eg: we have 30 patients in the age group 14 which is the biggest group</a:t>
            </a:r>
          </a:p>
          <a:p>
            <a:pPr marL="342900" indent="-342900">
              <a:buFontTx/>
              <a:buChar char="-"/>
            </a:pPr>
            <a:r>
              <a:rPr lang="hu-HU" altLang="x-none" baseline="0" dirty="0" smtClean="0"/>
              <a:t>We have 66 years old patient</a:t>
            </a:r>
          </a:p>
        </p:txBody>
      </p:sp>
    </p:spTree>
    <p:extLst>
      <p:ext uri="{BB962C8B-B14F-4D97-AF65-F5344CB8AC3E}">
        <p14:creationId xmlns:p14="http://schemas.microsoft.com/office/powerpoint/2010/main" val="340646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hu-HU" dirty="0" smtClean="0"/>
              <a:t>Hungary</a:t>
            </a:r>
            <a:r>
              <a:rPr lang="hu-HU" baseline="0" dirty="0" smtClean="0"/>
              <a:t> is dividided to 19 counties and Budapest </a:t>
            </a:r>
            <a:r>
              <a:rPr lang="en-US" baseline="0" dirty="0" smtClean="0"/>
              <a:t>counts as a county in itself</a:t>
            </a:r>
            <a:endParaRPr lang="hu-HU" baseline="0" dirty="0" smtClean="0"/>
          </a:p>
          <a:p>
            <a:pPr marL="342900" indent="-342900">
              <a:buFontTx/>
              <a:buChar char="-"/>
            </a:pPr>
            <a:r>
              <a:rPr lang="hu-HU" baseline="0" dirty="0" smtClean="0"/>
              <a:t>The oldest county is Jász Nagykun Szolnok </a:t>
            </a:r>
            <a:r>
              <a:rPr lang="en-US" baseline="0" dirty="0" smtClean="0"/>
              <a:t>(average age is 24.26 years ) </a:t>
            </a:r>
            <a:r>
              <a:rPr lang="hu-HU" baseline="0" dirty="0" smtClean="0"/>
              <a:t>with 19 </a:t>
            </a:r>
            <a:r>
              <a:rPr lang="en-US" baseline="0" dirty="0" smtClean="0"/>
              <a:t>registered patient, youngest county is</a:t>
            </a:r>
            <a:r>
              <a:rPr lang="hu-HU" baseline="0" dirty="0" smtClean="0"/>
              <a:t> Nógrád with 18.4 years but in this county we register</a:t>
            </a:r>
            <a:r>
              <a:rPr lang="en-US" baseline="0" dirty="0" err="1" smtClean="0"/>
              <a:t>ed</a:t>
            </a:r>
            <a:r>
              <a:rPr lang="hu-HU" baseline="0" dirty="0" smtClean="0"/>
              <a:t> only 5 patients</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369973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hu-HU" dirty="0" smtClean="0"/>
              <a:t>The</a:t>
            </a:r>
            <a:r>
              <a:rPr lang="hu-HU" baseline="0" dirty="0" smtClean="0"/>
              <a:t>re are more patients on the eastern side of the country, especially BAZ, Szabolcs, Hajdú Bihar </a:t>
            </a:r>
            <a:r>
              <a:rPr lang="hu-HU" baseline="0" dirty="0" smtClean="0"/>
              <a:t>counties</a:t>
            </a:r>
            <a:endParaRPr lang="en-US" baseline="0" dirty="0" smtClean="0"/>
          </a:p>
          <a:p>
            <a:pPr marL="342900" indent="-342900">
              <a:buFontTx/>
              <a:buChar char="-"/>
            </a:pPr>
            <a:r>
              <a:rPr lang="en-US" baseline="0" dirty="0" smtClean="0"/>
              <a:t>This could raise the question, why. It could be several reason but the registry is firstly asked questions and then the more </a:t>
            </a:r>
            <a:r>
              <a:rPr lang="en-US" baseline="0" dirty="0" err="1" smtClean="0"/>
              <a:t>professioned</a:t>
            </a:r>
            <a:r>
              <a:rPr lang="en-US" baseline="0" dirty="0" smtClean="0"/>
              <a:t> people have to ask these questions (with another type or kind of data from the registry)</a:t>
            </a:r>
            <a:endParaRPr lang="hu-HU" baseline="0" dirty="0" smtClean="0"/>
          </a:p>
          <a:p>
            <a:pPr marL="342900" indent="-342900">
              <a:buFontTx/>
              <a:buChar cha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9805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Tx/>
              <a:buChar char="-"/>
            </a:pPr>
            <a:r>
              <a:rPr lang="hu-HU" dirty="0" smtClean="0"/>
              <a:t>We</a:t>
            </a:r>
            <a:r>
              <a:rPr lang="hu-HU" baseline="0" dirty="0" smtClean="0"/>
              <a:t> have 18 different location</a:t>
            </a:r>
            <a:r>
              <a:rPr lang="en-US" baseline="0" dirty="0" smtClean="0"/>
              <a:t>s</a:t>
            </a:r>
            <a:r>
              <a:rPr lang="hu-HU" baseline="0" dirty="0" smtClean="0"/>
              <a:t> in the country where CF care is avaiable. </a:t>
            </a:r>
          </a:p>
          <a:p>
            <a:pPr marL="342900" indent="-342900">
              <a:buFontTx/>
              <a:buChar char="-"/>
            </a:pPr>
            <a:r>
              <a:rPr lang="en-US" baseline="0" dirty="0" smtClean="0"/>
              <a:t>B</a:t>
            </a:r>
            <a:r>
              <a:rPr lang="hu-HU" baseline="0" dirty="0" smtClean="0"/>
              <a:t>iggest centers are in Budapest and Pest country (HP – Children, OKTPI – Adult , we will visit Korányi where the CF center has been reconstructed)</a:t>
            </a:r>
          </a:p>
          <a:p>
            <a:pPr marL="342900" indent="-342900">
              <a:buFontTx/>
              <a:buChar char="-"/>
            </a:pPr>
            <a:r>
              <a:rPr lang="hu-HU" baseline="0" dirty="0" smtClean="0"/>
              <a:t>There are university hospitals where CF care teams are working (Pécs and Szeged on the </a:t>
            </a:r>
            <a:r>
              <a:rPr lang="en-US" baseline="0" dirty="0" smtClean="0"/>
              <a:t>S</a:t>
            </a:r>
            <a:r>
              <a:rPr lang="hu-HU" baseline="0" dirty="0" smtClean="0"/>
              <a:t>outh, Debrecen on the </a:t>
            </a:r>
            <a:r>
              <a:rPr lang="en-US" baseline="0" dirty="0" smtClean="0"/>
              <a:t>E</a:t>
            </a:r>
            <a:r>
              <a:rPr lang="hu-HU" baseline="0" dirty="0" smtClean="0"/>
              <a:t>ast and the SOTE universities </a:t>
            </a:r>
            <a:r>
              <a:rPr lang="en-US" baseline="0" dirty="0" smtClean="0"/>
              <a:t>in</a:t>
            </a:r>
            <a:r>
              <a:rPr lang="hu-HU" baseline="0" dirty="0" smtClean="0"/>
              <a:t> the capital</a:t>
            </a:r>
            <a:r>
              <a:rPr lang="en-US" baseline="0" dirty="0" smtClean="0"/>
              <a:t>,</a:t>
            </a:r>
            <a:r>
              <a:rPr lang="hu-HU" baseline="0" dirty="0" smtClean="0"/>
              <a:t> Budapest)</a:t>
            </a:r>
          </a:p>
          <a:p>
            <a:pPr marL="342900" indent="-342900">
              <a:buFontTx/>
              <a:buChar char="-"/>
            </a:pPr>
            <a:r>
              <a:rPr lang="hu-HU" baseline="0" dirty="0" smtClean="0"/>
              <a:t>In </a:t>
            </a:r>
            <a:r>
              <a:rPr lang="en-US" baseline="0" dirty="0" smtClean="0"/>
              <a:t>B</a:t>
            </a:r>
            <a:r>
              <a:rPr lang="hu-HU" baseline="0" dirty="0" smtClean="0"/>
              <a:t>udapest the tx and tx-post care </a:t>
            </a:r>
            <a:r>
              <a:rPr lang="en-US" baseline="0" dirty="0" smtClean="0"/>
              <a:t>are both </a:t>
            </a:r>
            <a:r>
              <a:rPr lang="hu-HU" baseline="0" dirty="0" smtClean="0"/>
              <a:t>avaiable</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78593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0" y="0"/>
            <a:ext cx="24377650" cy="87202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998834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6" name="Picture Placeholder 15"/>
          <p:cNvSpPr>
            <a:spLocks noGrp="1"/>
          </p:cNvSpPr>
          <p:nvPr>
            <p:ph type="pic" sz="quarter" idx="16"/>
          </p:nvPr>
        </p:nvSpPr>
        <p:spPr>
          <a:xfrm>
            <a:off x="1688151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7" name="Picture Placeholder 16"/>
          <p:cNvSpPr>
            <a:spLocks noGrp="1"/>
          </p:cNvSpPr>
          <p:nvPr>
            <p:ph type="pic" sz="quarter" idx="17"/>
          </p:nvPr>
        </p:nvSpPr>
        <p:spPr>
          <a:xfrm>
            <a:off x="3048280"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18167908"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12949144"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7730380"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2511616"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O MESSAGE">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591022" y="4693462"/>
            <a:ext cx="19786627" cy="59770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2" name="Picture Placeholder 11"/>
          <p:cNvSpPr>
            <a:spLocks noGrp="1"/>
          </p:cNvSpPr>
          <p:nvPr>
            <p:ph type="pic" sz="quarter" idx="17"/>
          </p:nvPr>
        </p:nvSpPr>
        <p:spPr>
          <a:xfrm>
            <a:off x="1856586" y="4276116"/>
            <a:ext cx="7398926" cy="6811746"/>
          </a:xfrm>
          <a:custGeom>
            <a:avLst/>
            <a:gdLst>
              <a:gd name="connsiteX0" fmla="*/ 4457768 w 8237360"/>
              <a:gd name="connsiteY0" fmla="*/ 1 h 7583641"/>
              <a:gd name="connsiteX1" fmla="*/ 6497168 w 8237360"/>
              <a:gd name="connsiteY1" fmla="*/ 198137 h 7583641"/>
              <a:gd name="connsiteX2" fmla="*/ 8065561 w 8237360"/>
              <a:gd name="connsiteY2" fmla="*/ 1071424 h 7583641"/>
              <a:gd name="connsiteX3" fmla="*/ 8052735 w 8237360"/>
              <a:gd name="connsiteY3" fmla="*/ 2789196 h 7583641"/>
              <a:gd name="connsiteX4" fmla="*/ 6950916 w 8237360"/>
              <a:gd name="connsiteY4" fmla="*/ 5376866 h 7583641"/>
              <a:gd name="connsiteX5" fmla="*/ 5124933 w 8237360"/>
              <a:gd name="connsiteY5" fmla="*/ 7294261 h 7583641"/>
              <a:gd name="connsiteX6" fmla="*/ 3614890 w 8237360"/>
              <a:gd name="connsiteY6" fmla="*/ 7516934 h 7583641"/>
              <a:gd name="connsiteX7" fmla="*/ 2246270 w 8237360"/>
              <a:gd name="connsiteY7" fmla="*/ 6335519 h 7583641"/>
              <a:gd name="connsiteX8" fmla="*/ 176537 w 8237360"/>
              <a:gd name="connsiteY8" fmla="*/ 2456295 h 7583641"/>
              <a:gd name="connsiteX9" fmla="*/ 83084 w 8237360"/>
              <a:gd name="connsiteY9" fmla="*/ 1260408 h 7583641"/>
              <a:gd name="connsiteX10" fmla="*/ 120102 w 8237360"/>
              <a:gd name="connsiteY10" fmla="*/ 1171957 h 7583641"/>
              <a:gd name="connsiteX11" fmla="*/ 1081998 w 8237360"/>
              <a:gd name="connsiteY11" fmla="*/ 543028 h 7583641"/>
              <a:gd name="connsiteX12" fmla="*/ 4457768 w 8237360"/>
              <a:gd name="connsiteY12" fmla="*/ 1 h 75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7360" h="7583641">
                <a:moveTo>
                  <a:pt x="4457768" y="1"/>
                </a:moveTo>
                <a:cubicBezTo>
                  <a:pt x="5143567" y="85"/>
                  <a:pt x="5828011" y="65850"/>
                  <a:pt x="6497168" y="198137"/>
                </a:cubicBezTo>
                <a:cubicBezTo>
                  <a:pt x="7102843" y="322874"/>
                  <a:pt x="7763378" y="542554"/>
                  <a:pt x="8065561" y="1071424"/>
                </a:cubicBezTo>
                <a:cubicBezTo>
                  <a:pt x="8355372" y="1592908"/>
                  <a:pt x="8227976" y="2229519"/>
                  <a:pt x="8052735" y="2789196"/>
                </a:cubicBezTo>
                <a:cubicBezTo>
                  <a:pt x="7807453" y="3624896"/>
                  <a:pt x="7445353" y="4548779"/>
                  <a:pt x="6950916" y="5376866"/>
                </a:cubicBezTo>
                <a:cubicBezTo>
                  <a:pt x="6477335" y="6170025"/>
                  <a:pt x="5888416" y="6863718"/>
                  <a:pt x="5124933" y="7294261"/>
                </a:cubicBezTo>
                <a:cubicBezTo>
                  <a:pt x="4673139" y="7546672"/>
                  <a:pt x="4109429" y="7669086"/>
                  <a:pt x="3614890" y="7516934"/>
                </a:cubicBezTo>
                <a:cubicBezTo>
                  <a:pt x="3017265" y="7350610"/>
                  <a:pt x="2592595" y="6843365"/>
                  <a:pt x="2246270" y="6335519"/>
                </a:cubicBezTo>
                <a:cubicBezTo>
                  <a:pt x="1390439" y="5143426"/>
                  <a:pt x="695568" y="3842125"/>
                  <a:pt x="176537" y="2456295"/>
                </a:cubicBezTo>
                <a:cubicBezTo>
                  <a:pt x="40525" y="2074021"/>
                  <a:pt x="-90242" y="1631708"/>
                  <a:pt x="83084" y="1260408"/>
                </a:cubicBezTo>
                <a:cubicBezTo>
                  <a:pt x="92296" y="1218528"/>
                  <a:pt x="106199" y="1195242"/>
                  <a:pt x="120102" y="1171957"/>
                </a:cubicBezTo>
                <a:cubicBezTo>
                  <a:pt x="315183" y="845234"/>
                  <a:pt x="718316" y="674321"/>
                  <a:pt x="1081998" y="543028"/>
                </a:cubicBezTo>
                <a:cubicBezTo>
                  <a:pt x="2168012" y="182170"/>
                  <a:pt x="3314771" y="-138"/>
                  <a:pt x="4457768" y="1"/>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3657600"/>
            <a:ext cx="24377650" cy="100584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4"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2" y="490654"/>
            <a:ext cx="936702"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Tree>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IG PICTURE 1">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9907290"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8"/>
          </p:nvPr>
        </p:nvSpPr>
        <p:spPr>
          <a:xfrm>
            <a:off x="12447855" y="6171188"/>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4" name="Picture Placeholder 13"/>
          <p:cNvSpPr>
            <a:spLocks noGrp="1"/>
          </p:cNvSpPr>
          <p:nvPr>
            <p:ph type="pic" sz="quarter" idx="19"/>
          </p:nvPr>
        </p:nvSpPr>
        <p:spPr>
          <a:xfrm>
            <a:off x="18184037"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itles">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24377650" cy="7672039"/>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5400" y="0"/>
            <a:ext cx="14255696" cy="13716000"/>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rojects of 4">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9098906" y="-1088147"/>
            <a:ext cx="11473923" cy="18180327"/>
          </a:xfrm>
          <a:custGeom>
            <a:avLst/>
            <a:gdLst>
              <a:gd name="connsiteX0" fmla="*/ 2555693 w 11473923"/>
              <a:gd name="connsiteY0" fmla="*/ 1843 h 18180327"/>
              <a:gd name="connsiteX1" fmla="*/ 4669724 w 11473923"/>
              <a:gd name="connsiteY1" fmla="*/ 1371972 h 18180327"/>
              <a:gd name="connsiteX2" fmla="*/ 11218680 w 11473923"/>
              <a:gd name="connsiteY2" fmla="*/ 14627332 h 18180327"/>
              <a:gd name="connsiteX3" fmla="*/ 10101952 w 11473923"/>
              <a:gd name="connsiteY3" fmla="*/ 17925083 h 18180327"/>
              <a:gd name="connsiteX4" fmla="*/ 6804200 w 11473923"/>
              <a:gd name="connsiteY4" fmla="*/ 16808355 h 18180327"/>
              <a:gd name="connsiteX5" fmla="*/ 255243 w 11473923"/>
              <a:gd name="connsiteY5" fmla="*/ 3552995 h 18180327"/>
              <a:gd name="connsiteX6" fmla="*/ 1371972 w 11473923"/>
              <a:gd name="connsiteY6" fmla="*/ 255243 h 18180327"/>
              <a:gd name="connsiteX7" fmla="*/ 2555693 w 11473923"/>
              <a:gd name="connsiteY7" fmla="*/ 1843 h 18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3923" h="18180327">
                <a:moveTo>
                  <a:pt x="2555693" y="1843"/>
                </a:moveTo>
                <a:cubicBezTo>
                  <a:pt x="3428412" y="35676"/>
                  <a:pt x="4255661" y="533893"/>
                  <a:pt x="4669724" y="1371972"/>
                </a:cubicBezTo>
                <a:lnTo>
                  <a:pt x="11218680" y="14627332"/>
                </a:lnTo>
                <a:cubicBezTo>
                  <a:pt x="11820952" y="15846356"/>
                  <a:pt x="11320978" y="17322811"/>
                  <a:pt x="10101952" y="17925083"/>
                </a:cubicBezTo>
                <a:cubicBezTo>
                  <a:pt x="8882928" y="18527359"/>
                  <a:pt x="7406473" y="18027379"/>
                  <a:pt x="6804200" y="16808355"/>
                </a:cubicBezTo>
                <a:lnTo>
                  <a:pt x="255243" y="3552995"/>
                </a:lnTo>
                <a:cubicBezTo>
                  <a:pt x="-347029" y="2333970"/>
                  <a:pt x="152947" y="857516"/>
                  <a:pt x="1371972" y="255243"/>
                </a:cubicBezTo>
                <a:cubicBezTo>
                  <a:pt x="1752918" y="67033"/>
                  <a:pt x="2159002" y="-13535"/>
                  <a:pt x="2555693" y="1843"/>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4"/>
          </p:nvPr>
        </p:nvSpPr>
        <p:spPr>
          <a:xfrm>
            <a:off x="10405761" y="-523058"/>
            <a:ext cx="17675970" cy="12407808"/>
          </a:xfrm>
          <a:custGeom>
            <a:avLst/>
            <a:gdLst>
              <a:gd name="connsiteX0" fmla="*/ 2545912 w 17675970"/>
              <a:gd name="connsiteY0" fmla="*/ 1344 h 12407808"/>
              <a:gd name="connsiteX1" fmla="*/ 3708400 w 17675970"/>
              <a:gd name="connsiteY1" fmla="*/ 339023 h 12407808"/>
              <a:gd name="connsiteX2" fmla="*/ 16459709 w 17675970"/>
              <a:gd name="connsiteY2" fmla="*/ 7822172 h 12407808"/>
              <a:gd name="connsiteX3" fmla="*/ 17336949 w 17675970"/>
              <a:gd name="connsiteY3" fmla="*/ 11191549 h 12407808"/>
              <a:gd name="connsiteX4" fmla="*/ 13967571 w 17675970"/>
              <a:gd name="connsiteY4" fmla="*/ 12068786 h 12407808"/>
              <a:gd name="connsiteX5" fmla="*/ 1216260 w 17675970"/>
              <a:gd name="connsiteY5" fmla="*/ 4585638 h 12407808"/>
              <a:gd name="connsiteX6" fmla="*/ 339023 w 17675970"/>
              <a:gd name="connsiteY6" fmla="*/ 1216261 h 12407808"/>
              <a:gd name="connsiteX7" fmla="*/ 2545912 w 17675970"/>
              <a:gd name="connsiteY7" fmla="*/ 1344 h 124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5970" h="12407808">
                <a:moveTo>
                  <a:pt x="2545912" y="1344"/>
                </a:moveTo>
                <a:cubicBezTo>
                  <a:pt x="2942683" y="14468"/>
                  <a:pt x="3341941" y="123965"/>
                  <a:pt x="3708400" y="339023"/>
                </a:cubicBezTo>
                <a:lnTo>
                  <a:pt x="16459709" y="7822172"/>
                </a:lnTo>
                <a:cubicBezTo>
                  <a:pt x="17632379" y="8510357"/>
                  <a:pt x="18025133" y="10018879"/>
                  <a:pt x="17336949" y="11191549"/>
                </a:cubicBezTo>
                <a:cubicBezTo>
                  <a:pt x="16648763" y="12364219"/>
                  <a:pt x="15140239" y="12756971"/>
                  <a:pt x="13967571" y="12068786"/>
                </a:cubicBezTo>
                <a:lnTo>
                  <a:pt x="1216260" y="4585638"/>
                </a:lnTo>
                <a:cubicBezTo>
                  <a:pt x="43590" y="3897453"/>
                  <a:pt x="-349163" y="2388931"/>
                  <a:pt x="339023" y="1216261"/>
                </a:cubicBezTo>
                <a:cubicBezTo>
                  <a:pt x="812150" y="410050"/>
                  <a:pt x="1673015" y="-27528"/>
                  <a:pt x="2545912" y="134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imonials of 2">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7"/>
          </p:nvPr>
        </p:nvSpPr>
        <p:spPr>
          <a:xfrm>
            <a:off x="13688667" y="54017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
        <p:nvSpPr>
          <p:cNvPr id="15" name="Picture Placeholder 13"/>
          <p:cNvSpPr>
            <a:spLocks noGrp="1" noChangeAspect="1"/>
          </p:cNvSpPr>
          <p:nvPr>
            <p:ph type="pic" sz="quarter" idx="28"/>
          </p:nvPr>
        </p:nvSpPr>
        <p:spPr>
          <a:xfrm>
            <a:off x="2823662" y="55541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2" y="0"/>
            <a:ext cx="13297422" cy="13715999"/>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2800" b="1">
                <a:ln>
                  <a:noFill/>
                </a:ln>
                <a:solidFill>
                  <a:schemeClr val="tx1"/>
                </a:solidFill>
                <a:latin typeface="Open Sans" charset="0"/>
                <a:ea typeface="Open Sans" charset="0"/>
                <a:cs typeface="Open Sans" charset="0"/>
              </a:defRPr>
            </a:lvl1pPr>
          </a:lstStyle>
          <a:p>
            <a:endParaRPr lang="en-US" dirty="0"/>
          </a:p>
        </p:txBody>
      </p:sp>
    </p:spTree>
    <p:extLst>
      <p:ext uri="{BB962C8B-B14F-4D97-AF65-F5344CB8AC3E}">
        <p14:creationId xmlns:p14="http://schemas.microsoft.com/office/powerpoint/2010/main" val="1324433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ktop App Mockup">
    <p:spTree>
      <p:nvGrpSpPr>
        <p:cNvPr id="1" name=""/>
        <p:cNvGrpSpPr/>
        <p:nvPr/>
      </p:nvGrpSpPr>
      <p:grpSpPr>
        <a:xfrm>
          <a:off x="0" y="0"/>
          <a:ext cx="0" cy="0"/>
          <a:chOff x="0" y="0"/>
          <a:chExt cx="0" cy="0"/>
        </a:xfrm>
      </p:grpSpPr>
      <p:sp>
        <p:nvSpPr>
          <p:cNvPr id="7" name="Picture Placeholder 2"/>
          <p:cNvSpPr>
            <a:spLocks noGrp="1"/>
          </p:cNvSpPr>
          <p:nvPr>
            <p:ph type="pic" sz="quarter" idx="26"/>
          </p:nvPr>
        </p:nvSpPr>
        <p:spPr>
          <a:xfrm>
            <a:off x="2634339" y="4665878"/>
            <a:ext cx="7513271" cy="4522727"/>
          </a:xfrm>
          <a:solidFill>
            <a:schemeClr val="bg1">
              <a:lumMod val="95000"/>
            </a:schemeClr>
          </a:solidFill>
        </p:spPr>
        <p:txBody>
          <a:bodyPr anchor="t">
            <a:normAutofit/>
          </a:bodyPr>
          <a:lstStyle>
            <a:lvl1pPr marL="0" indent="0" algn="ctr">
              <a:buNone/>
              <a:defRPr sz="2199" b="0" i="0">
                <a:latin typeface="Open Sans Regular" charset="0"/>
                <a:ea typeface="Open Sans Regular" charset="0"/>
                <a:cs typeface="Open Sans Regular" charset="0"/>
              </a:defRPr>
            </a:lvl1pPr>
          </a:lstStyle>
          <a:p>
            <a:endParaRPr lang="id-ID"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slogos">
    <p:spTree>
      <p:nvGrpSpPr>
        <p:cNvPr id="1" name=""/>
        <p:cNvGrpSpPr/>
        <p:nvPr/>
      </p:nvGrpSpPr>
      <p:grpSpPr>
        <a:xfrm>
          <a:off x="0" y="0"/>
          <a:ext cx="0" cy="0"/>
          <a:chOff x="0" y="0"/>
          <a:chExt cx="0" cy="0"/>
        </a:xfrm>
      </p:grpSpPr>
      <p:sp>
        <p:nvSpPr>
          <p:cNvPr id="19" name="Picture Placeholder 13"/>
          <p:cNvSpPr>
            <a:spLocks noGrp="1"/>
          </p:cNvSpPr>
          <p:nvPr>
            <p:ph type="pic" sz="quarter" idx="15"/>
          </p:nvPr>
        </p:nvSpPr>
        <p:spPr>
          <a:xfrm>
            <a:off x="17616677"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0" name="Picture Placeholder 13"/>
          <p:cNvSpPr>
            <a:spLocks noGrp="1"/>
          </p:cNvSpPr>
          <p:nvPr>
            <p:ph type="pic" sz="quarter" idx="16"/>
          </p:nvPr>
        </p:nvSpPr>
        <p:spPr>
          <a:xfrm>
            <a:off x="12375605"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1" name="Picture Placeholder 13"/>
          <p:cNvSpPr>
            <a:spLocks noGrp="1"/>
          </p:cNvSpPr>
          <p:nvPr>
            <p:ph type="pic" sz="quarter" idx="17"/>
          </p:nvPr>
        </p:nvSpPr>
        <p:spPr>
          <a:xfrm>
            <a:off x="7134532"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2" name="Picture Placeholder 13"/>
          <p:cNvSpPr>
            <a:spLocks noGrp="1"/>
          </p:cNvSpPr>
          <p:nvPr>
            <p:ph type="pic" sz="quarter" idx="18"/>
          </p:nvPr>
        </p:nvSpPr>
        <p:spPr>
          <a:xfrm>
            <a:off x="1893460"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38979"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1" name="Picture Placeholder 13"/>
          <p:cNvSpPr>
            <a:spLocks noGrp="1"/>
          </p:cNvSpPr>
          <p:nvPr>
            <p:ph type="pic" sz="quarter" idx="19"/>
          </p:nvPr>
        </p:nvSpPr>
        <p:spPr>
          <a:xfrm>
            <a:off x="12397907"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2" name="Picture Placeholder 13"/>
          <p:cNvSpPr>
            <a:spLocks noGrp="1"/>
          </p:cNvSpPr>
          <p:nvPr>
            <p:ph type="pic" sz="quarter" idx="20"/>
          </p:nvPr>
        </p:nvSpPr>
        <p:spPr>
          <a:xfrm>
            <a:off x="7156835"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3" name="Picture Placeholder 13"/>
          <p:cNvSpPr>
            <a:spLocks noGrp="1"/>
          </p:cNvSpPr>
          <p:nvPr>
            <p:ph type="pic" sz="quarter" idx="21"/>
          </p:nvPr>
        </p:nvSpPr>
        <p:spPr>
          <a:xfrm>
            <a:off x="1915763"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4" name="Picture Placeholder 13"/>
          <p:cNvSpPr>
            <a:spLocks noGrp="1"/>
          </p:cNvSpPr>
          <p:nvPr>
            <p:ph type="pic" sz="quarter" idx="22"/>
          </p:nvPr>
        </p:nvSpPr>
        <p:spPr>
          <a:xfrm>
            <a:off x="17638979"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5" name="Picture Placeholder 13"/>
          <p:cNvSpPr>
            <a:spLocks noGrp="1"/>
          </p:cNvSpPr>
          <p:nvPr>
            <p:ph type="pic" sz="quarter" idx="23"/>
          </p:nvPr>
        </p:nvSpPr>
        <p:spPr>
          <a:xfrm>
            <a:off x="12397907"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6" name="Picture Placeholder 13"/>
          <p:cNvSpPr>
            <a:spLocks noGrp="1"/>
          </p:cNvSpPr>
          <p:nvPr>
            <p:ph type="pic" sz="quarter" idx="24"/>
          </p:nvPr>
        </p:nvSpPr>
        <p:spPr>
          <a:xfrm>
            <a:off x="7156835"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7" name="Picture Placeholder 13"/>
          <p:cNvSpPr>
            <a:spLocks noGrp="1"/>
          </p:cNvSpPr>
          <p:nvPr>
            <p:ph type="pic" sz="quarter" idx="25"/>
          </p:nvPr>
        </p:nvSpPr>
        <p:spPr>
          <a:xfrm>
            <a:off x="1915763"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199062"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7" name="Picture Placeholder 13"/>
          <p:cNvSpPr>
            <a:spLocks noGrp="1"/>
          </p:cNvSpPr>
          <p:nvPr>
            <p:ph type="pic" sz="quarter" idx="26"/>
          </p:nvPr>
        </p:nvSpPr>
        <p:spPr>
          <a:xfrm>
            <a:off x="2163335"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8" name="Picture Placeholder 13"/>
          <p:cNvSpPr>
            <a:spLocks noGrp="1"/>
          </p:cNvSpPr>
          <p:nvPr>
            <p:ph type="pic" sz="quarter" idx="27"/>
          </p:nvPr>
        </p:nvSpPr>
        <p:spPr>
          <a:xfrm>
            <a:off x="9181198"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4624"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1" name="Picture Placeholder 13"/>
          <p:cNvSpPr>
            <a:spLocks noGrp="1"/>
          </p:cNvSpPr>
          <p:nvPr>
            <p:ph type="pic" sz="quarter" idx="27"/>
          </p:nvPr>
        </p:nvSpPr>
        <p:spPr>
          <a:xfrm>
            <a:off x="2386361"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1032590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9" name="Picture Placeholder 18"/>
          <p:cNvSpPr>
            <a:spLocks noGrp="1"/>
          </p:cNvSpPr>
          <p:nvPr>
            <p:ph type="pic" sz="quarter" idx="28"/>
          </p:nvPr>
        </p:nvSpPr>
        <p:spPr>
          <a:xfrm>
            <a:off x="1700233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20" name="Picture Placeholder 19"/>
          <p:cNvSpPr>
            <a:spLocks noGrp="1"/>
          </p:cNvSpPr>
          <p:nvPr>
            <p:ph type="pic" sz="quarter" idx="29"/>
          </p:nvPr>
        </p:nvSpPr>
        <p:spPr>
          <a:xfrm>
            <a:off x="3671248"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0" name="Picture Placeholder 9"/>
          <p:cNvSpPr>
            <a:spLocks noGrp="1"/>
          </p:cNvSpPr>
          <p:nvPr>
            <p:ph type="pic" sz="quarter" idx="29"/>
          </p:nvPr>
        </p:nvSpPr>
        <p:spPr>
          <a:xfrm>
            <a:off x="8497230" y="5151863"/>
            <a:ext cx="7426712" cy="13113835"/>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6" name="Picture Placeholder 13"/>
          <p:cNvSpPr>
            <a:spLocks noGrp="1"/>
          </p:cNvSpPr>
          <p:nvPr>
            <p:ph type="pic" sz="quarter" idx="18"/>
          </p:nvPr>
        </p:nvSpPr>
        <p:spPr>
          <a:xfrm>
            <a:off x="8751371" y="5451745"/>
            <a:ext cx="6904941" cy="4361328"/>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ounded Rectangle 7"/>
          <p:cNvSpPr/>
          <p:nvPr userDrawn="1"/>
        </p:nvSpPr>
        <p:spPr>
          <a:xfrm>
            <a:off x="22197699" y="729763"/>
            <a:ext cx="768356" cy="7683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
        <p:nvSpPr>
          <p:cNvPr id="9" name="TextBox 8"/>
          <p:cNvSpPr txBox="1"/>
          <p:nvPr userDrawn="1"/>
        </p:nvSpPr>
        <p:spPr>
          <a:xfrm>
            <a:off x="22174253" y="847490"/>
            <a:ext cx="955956" cy="553961"/>
          </a:xfrm>
          <a:prstGeom prst="rect">
            <a:avLst/>
          </a:prstGeom>
          <a:noFill/>
        </p:spPr>
        <p:txBody>
          <a:bodyPr wrap="none" lIns="182843" tIns="91422" rIns="182843" bIns="91422" rtlCol="0">
            <a:spAutoFit/>
          </a:bodyPr>
          <a:lstStyle/>
          <a:p>
            <a:pPr algn="ctr"/>
            <a:fld id="{260E2A6B-A809-4840-BF14-8648BC0BDF87}" type="slidenum">
              <a:rPr lang="id-ID" sz="2400" b="1" i="0" smtClean="0">
                <a:solidFill>
                  <a:schemeClr val="bg1"/>
                </a:solidFill>
                <a:latin typeface="Open Sans" charset="0"/>
                <a:ea typeface="Open Sans" charset="0"/>
                <a:cs typeface="Open Sans" charset="0"/>
              </a:rPr>
              <a:pPr algn="ctr"/>
              <a:t>‹#›</a:t>
            </a:fld>
            <a:r>
              <a:rPr lang="id-ID" sz="2400" b="1" i="0" dirty="0" smtClean="0">
                <a:solidFill>
                  <a:schemeClr val="bg1"/>
                </a:solidFill>
                <a:latin typeface="Open Sans" charset="0"/>
                <a:ea typeface="Open Sans" charset="0"/>
                <a:cs typeface="Open Sans" charset="0"/>
              </a:rPr>
              <a:t>  </a:t>
            </a:r>
            <a:endParaRPr lang="id-ID" sz="2400" b="1"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07" r:id="rId2"/>
    <p:sldLayoutId id="2147484021" r:id="rId3"/>
    <p:sldLayoutId id="2147484022" r:id="rId4"/>
    <p:sldLayoutId id="2147484023" r:id="rId5"/>
    <p:sldLayoutId id="2147484024" r:id="rId6"/>
    <p:sldLayoutId id="2147484028" r:id="rId7"/>
    <p:sldLayoutId id="2147484029" r:id="rId8"/>
    <p:sldLayoutId id="2147484036" r:id="rId9"/>
    <p:sldLayoutId id="2147484026" r:id="rId10"/>
    <p:sldLayoutId id="2147484012" r:id="rId11"/>
    <p:sldLayoutId id="2147484013" r:id="rId12"/>
    <p:sldLayoutId id="2147484014" r:id="rId13"/>
    <p:sldLayoutId id="2147484011" r:id="rId14"/>
    <p:sldLayoutId id="2147484015" r:id="rId15"/>
    <p:sldLayoutId id="2147484020" r:id="rId16"/>
    <p:sldLayoutId id="2147484025" r:id="rId17"/>
    <p:sldLayoutId id="2147484017" r:id="rId18"/>
    <p:sldLayoutId id="2147484016" r:id="rId19"/>
    <p:sldLayoutId id="2147484009" r:id="rId20"/>
    <p:sldLayoutId id="2147484032" r:id="rId21"/>
    <p:sldLayoutId id="2147484034" r:id="rId22"/>
    <p:sldLayoutId id="2147484038" r:id="rId2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b="0" i="0" kern="1200">
          <a:solidFill>
            <a:schemeClr val="tx1"/>
          </a:solidFill>
          <a:latin typeface="Open Sans Regular" charset="0"/>
          <a:ea typeface="Open Sans Regular" charset="0"/>
          <a:cs typeface="Open Sans Regular"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tx1"/>
          </a:solidFill>
          <a:effectLst/>
          <a:latin typeface="Open Sans" charset="0"/>
          <a:ea typeface="Open Sans"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100"/>
          <p:cNvSpPr>
            <a:spLocks noEditPoints="1"/>
          </p:cNvSpPr>
          <p:nvPr/>
        </p:nvSpPr>
        <p:spPr bwMode="auto">
          <a:xfrm>
            <a:off x="17289749" y="7412403"/>
            <a:ext cx="482288" cy="242403"/>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1" name="Freeform 23"/>
          <p:cNvSpPr>
            <a:spLocks/>
          </p:cNvSpPr>
          <p:nvPr/>
        </p:nvSpPr>
        <p:spPr bwMode="auto">
          <a:xfrm>
            <a:off x="17780969" y="10295255"/>
            <a:ext cx="348319" cy="350619"/>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2" name="Freeform 5"/>
          <p:cNvSpPr>
            <a:spLocks/>
          </p:cNvSpPr>
          <p:nvPr/>
        </p:nvSpPr>
        <p:spPr bwMode="auto">
          <a:xfrm>
            <a:off x="17676026" y="10474892"/>
            <a:ext cx="392976" cy="71854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3" name="Freeform 6"/>
          <p:cNvSpPr>
            <a:spLocks noEditPoints="1"/>
          </p:cNvSpPr>
          <p:nvPr/>
        </p:nvSpPr>
        <p:spPr bwMode="auto">
          <a:xfrm>
            <a:off x="17676026" y="10474892"/>
            <a:ext cx="392976" cy="71854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4" name="Freeform 84"/>
          <p:cNvSpPr>
            <a:spLocks/>
          </p:cNvSpPr>
          <p:nvPr/>
        </p:nvSpPr>
        <p:spPr bwMode="auto">
          <a:xfrm>
            <a:off x="17495167" y="10277939"/>
            <a:ext cx="359482" cy="398232"/>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5" name="Freeform 193"/>
          <p:cNvSpPr>
            <a:spLocks/>
          </p:cNvSpPr>
          <p:nvPr/>
        </p:nvSpPr>
        <p:spPr bwMode="auto">
          <a:xfrm>
            <a:off x="17914937" y="10466234"/>
            <a:ext cx="491220" cy="417711"/>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6" name="Freeform 47"/>
          <p:cNvSpPr>
            <a:spLocks/>
          </p:cNvSpPr>
          <p:nvPr/>
        </p:nvSpPr>
        <p:spPr bwMode="auto">
          <a:xfrm>
            <a:off x="17044139" y="8791065"/>
            <a:ext cx="904290" cy="48913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7" name="Freeform 88"/>
          <p:cNvSpPr>
            <a:spLocks/>
          </p:cNvSpPr>
          <p:nvPr/>
        </p:nvSpPr>
        <p:spPr bwMode="auto">
          <a:xfrm>
            <a:off x="16499333" y="9522598"/>
            <a:ext cx="540341" cy="396069"/>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8" name="Freeform 197"/>
          <p:cNvSpPr>
            <a:spLocks noEditPoints="1"/>
          </p:cNvSpPr>
          <p:nvPr/>
        </p:nvSpPr>
        <p:spPr bwMode="auto">
          <a:xfrm>
            <a:off x="16535058" y="9607006"/>
            <a:ext cx="1051656" cy="947965"/>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9" name="Freeform 9"/>
          <p:cNvSpPr>
            <a:spLocks/>
          </p:cNvSpPr>
          <p:nvPr/>
        </p:nvSpPr>
        <p:spPr bwMode="auto">
          <a:xfrm>
            <a:off x="20551891" y="11557042"/>
            <a:ext cx="439865" cy="246732"/>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0" name="Freeform 21"/>
          <p:cNvSpPr>
            <a:spLocks/>
          </p:cNvSpPr>
          <p:nvPr/>
        </p:nvSpPr>
        <p:spPr bwMode="auto">
          <a:xfrm>
            <a:off x="17461677" y="9626486"/>
            <a:ext cx="861865" cy="889530"/>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1" name="Freeform 25"/>
          <p:cNvSpPr>
            <a:spLocks/>
          </p:cNvSpPr>
          <p:nvPr/>
        </p:nvSpPr>
        <p:spPr bwMode="auto">
          <a:xfrm>
            <a:off x="15202068" y="9355948"/>
            <a:ext cx="801579" cy="48913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2" name="Freeform 51"/>
          <p:cNvSpPr>
            <a:spLocks/>
          </p:cNvSpPr>
          <p:nvPr/>
        </p:nvSpPr>
        <p:spPr bwMode="auto">
          <a:xfrm>
            <a:off x="17379064" y="6652732"/>
            <a:ext cx="1004768" cy="601675"/>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3" name="Freeform 61"/>
          <p:cNvSpPr>
            <a:spLocks noEditPoints="1"/>
          </p:cNvSpPr>
          <p:nvPr/>
        </p:nvSpPr>
        <p:spPr bwMode="auto">
          <a:xfrm>
            <a:off x="16934732" y="9903517"/>
            <a:ext cx="730132" cy="625485"/>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4" name="Freeform 63"/>
          <p:cNvSpPr>
            <a:spLocks noEditPoints="1"/>
          </p:cNvSpPr>
          <p:nvPr/>
        </p:nvSpPr>
        <p:spPr bwMode="auto">
          <a:xfrm>
            <a:off x="15599509" y="6953572"/>
            <a:ext cx="654216" cy="751014"/>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5" name="Freeform 144"/>
          <p:cNvSpPr>
            <a:spLocks noEditPoints="1"/>
          </p:cNvSpPr>
          <p:nvPr/>
        </p:nvSpPr>
        <p:spPr bwMode="auto">
          <a:xfrm>
            <a:off x="14869380" y="7918851"/>
            <a:ext cx="629654" cy="714220"/>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6" name="Freeform 217"/>
          <p:cNvSpPr>
            <a:spLocks/>
          </p:cNvSpPr>
          <p:nvPr/>
        </p:nvSpPr>
        <p:spPr bwMode="auto">
          <a:xfrm>
            <a:off x="22052341" y="9635143"/>
            <a:ext cx="781486" cy="534583"/>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7" name="Freeform 219"/>
          <p:cNvSpPr>
            <a:spLocks/>
          </p:cNvSpPr>
          <p:nvPr/>
        </p:nvSpPr>
        <p:spPr bwMode="auto">
          <a:xfrm>
            <a:off x="16965992" y="9005329"/>
            <a:ext cx="1111940" cy="764001"/>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rgbClr val="0070C0"/>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8" name="Freeform 7"/>
          <p:cNvSpPr>
            <a:spLocks/>
          </p:cNvSpPr>
          <p:nvPr/>
        </p:nvSpPr>
        <p:spPr bwMode="auto">
          <a:xfrm>
            <a:off x="17861350" y="7007678"/>
            <a:ext cx="1332991" cy="1212010"/>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9" name="Freeform 17"/>
          <p:cNvSpPr>
            <a:spLocks/>
          </p:cNvSpPr>
          <p:nvPr/>
        </p:nvSpPr>
        <p:spPr bwMode="auto">
          <a:xfrm>
            <a:off x="18642835" y="8812708"/>
            <a:ext cx="718967" cy="683920"/>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0" name="Freeform 29"/>
          <p:cNvSpPr>
            <a:spLocks/>
          </p:cNvSpPr>
          <p:nvPr/>
        </p:nvSpPr>
        <p:spPr bwMode="auto">
          <a:xfrm>
            <a:off x="14724248" y="8436118"/>
            <a:ext cx="598394" cy="48913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1" name="Freeform 31"/>
          <p:cNvSpPr>
            <a:spLocks/>
          </p:cNvSpPr>
          <p:nvPr/>
        </p:nvSpPr>
        <p:spPr bwMode="auto">
          <a:xfrm>
            <a:off x="16229164" y="8544334"/>
            <a:ext cx="1111940" cy="597346"/>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2" name="Freeform 33"/>
          <p:cNvSpPr>
            <a:spLocks noEditPoints="1"/>
          </p:cNvSpPr>
          <p:nvPr/>
        </p:nvSpPr>
        <p:spPr bwMode="auto">
          <a:xfrm>
            <a:off x="21306581" y="9342962"/>
            <a:ext cx="1346387" cy="480477"/>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3" name="Freeform 41"/>
          <p:cNvSpPr>
            <a:spLocks/>
          </p:cNvSpPr>
          <p:nvPr/>
        </p:nvSpPr>
        <p:spPr bwMode="auto">
          <a:xfrm>
            <a:off x="17410322" y="7044471"/>
            <a:ext cx="839539" cy="627649"/>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4" name="Freeform 53"/>
          <p:cNvSpPr>
            <a:spLocks noEditPoints="1"/>
          </p:cNvSpPr>
          <p:nvPr/>
        </p:nvSpPr>
        <p:spPr bwMode="auto">
          <a:xfrm>
            <a:off x="17405857" y="6239351"/>
            <a:ext cx="814978" cy="538912"/>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5" name="Freeform 195"/>
          <p:cNvSpPr>
            <a:spLocks/>
          </p:cNvSpPr>
          <p:nvPr/>
        </p:nvSpPr>
        <p:spPr bwMode="auto">
          <a:xfrm>
            <a:off x="18171708" y="9860229"/>
            <a:ext cx="1129806" cy="824599"/>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6" name="Freeform 212"/>
          <p:cNvSpPr>
            <a:spLocks noEditPoints="1"/>
          </p:cNvSpPr>
          <p:nvPr/>
        </p:nvSpPr>
        <p:spPr bwMode="auto">
          <a:xfrm>
            <a:off x="22371634" y="9338633"/>
            <a:ext cx="1263775" cy="1002073"/>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7" name="Freeform 221"/>
          <p:cNvSpPr>
            <a:spLocks noEditPoints="1"/>
          </p:cNvSpPr>
          <p:nvPr/>
        </p:nvSpPr>
        <p:spPr bwMode="auto">
          <a:xfrm>
            <a:off x="15813859" y="9024810"/>
            <a:ext cx="1290568" cy="636306"/>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8" name="Freeform 11"/>
          <p:cNvSpPr>
            <a:spLocks noEditPoints="1"/>
          </p:cNvSpPr>
          <p:nvPr/>
        </p:nvSpPr>
        <p:spPr bwMode="auto">
          <a:xfrm>
            <a:off x="13429213" y="8511869"/>
            <a:ext cx="2406975" cy="2417526"/>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9" name="Freeform 13"/>
          <p:cNvSpPr>
            <a:spLocks/>
          </p:cNvSpPr>
          <p:nvPr/>
        </p:nvSpPr>
        <p:spPr bwMode="auto">
          <a:xfrm>
            <a:off x="11745673" y="5142048"/>
            <a:ext cx="1103011" cy="889530"/>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0" name="Freeform 19"/>
          <p:cNvSpPr>
            <a:spLocks/>
          </p:cNvSpPr>
          <p:nvPr/>
        </p:nvSpPr>
        <p:spPr bwMode="auto">
          <a:xfrm>
            <a:off x="16503800" y="7572560"/>
            <a:ext cx="1629953" cy="1326718"/>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1" name="Freeform 39"/>
          <p:cNvSpPr>
            <a:spLocks/>
          </p:cNvSpPr>
          <p:nvPr/>
        </p:nvSpPr>
        <p:spPr bwMode="auto">
          <a:xfrm>
            <a:off x="12766069" y="7250081"/>
            <a:ext cx="768088" cy="844078"/>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2" name="Freeform 45"/>
          <p:cNvSpPr>
            <a:spLocks/>
          </p:cNvSpPr>
          <p:nvPr/>
        </p:nvSpPr>
        <p:spPr bwMode="auto">
          <a:xfrm>
            <a:off x="12024774" y="10332047"/>
            <a:ext cx="823909" cy="1246639"/>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3" name="Freeform 78"/>
          <p:cNvSpPr>
            <a:spLocks noEditPoints="1"/>
          </p:cNvSpPr>
          <p:nvPr/>
        </p:nvSpPr>
        <p:spPr bwMode="auto">
          <a:xfrm>
            <a:off x="15248957" y="7637492"/>
            <a:ext cx="1444630" cy="1854807"/>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4" name="Freeform 80"/>
          <p:cNvSpPr>
            <a:spLocks noEditPoints="1"/>
          </p:cNvSpPr>
          <p:nvPr/>
        </p:nvSpPr>
        <p:spPr bwMode="auto">
          <a:xfrm>
            <a:off x="15313709" y="9522599"/>
            <a:ext cx="2277471" cy="2519250"/>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5" name="Freeform 86"/>
          <p:cNvSpPr>
            <a:spLocks/>
          </p:cNvSpPr>
          <p:nvPr/>
        </p:nvSpPr>
        <p:spPr bwMode="auto">
          <a:xfrm>
            <a:off x="17684957" y="8907936"/>
            <a:ext cx="1708103" cy="1194697"/>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6" name="Freeform 90"/>
          <p:cNvSpPr>
            <a:spLocks/>
          </p:cNvSpPr>
          <p:nvPr/>
        </p:nvSpPr>
        <p:spPr bwMode="auto">
          <a:xfrm>
            <a:off x="17910472" y="7626671"/>
            <a:ext cx="2844605" cy="1917575"/>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7" name="Freeform 92"/>
          <p:cNvSpPr>
            <a:spLocks noEditPoints="1"/>
          </p:cNvSpPr>
          <p:nvPr/>
        </p:nvSpPr>
        <p:spPr bwMode="auto">
          <a:xfrm>
            <a:off x="16008113" y="4092363"/>
            <a:ext cx="1306198" cy="3441242"/>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8" name="Freeform 96"/>
          <p:cNvSpPr>
            <a:spLocks noEditPoints="1"/>
          </p:cNvSpPr>
          <p:nvPr/>
        </p:nvSpPr>
        <p:spPr bwMode="auto">
          <a:xfrm>
            <a:off x="15211001" y="3477700"/>
            <a:ext cx="2491821" cy="3413107"/>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9" name="Freeform 102"/>
          <p:cNvSpPr>
            <a:spLocks noEditPoints="1"/>
          </p:cNvSpPr>
          <p:nvPr/>
        </p:nvSpPr>
        <p:spPr bwMode="auto">
          <a:xfrm>
            <a:off x="17530894" y="2930132"/>
            <a:ext cx="6850274" cy="6705011"/>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0" name="Freeform 109"/>
          <p:cNvSpPr>
            <a:spLocks noEditPoints="1"/>
          </p:cNvSpPr>
          <p:nvPr/>
        </p:nvSpPr>
        <p:spPr bwMode="auto">
          <a:xfrm>
            <a:off x="13275150" y="6131135"/>
            <a:ext cx="1348621" cy="2471636"/>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1" name="Freeform 139"/>
          <p:cNvSpPr>
            <a:spLocks noEditPoints="1"/>
          </p:cNvSpPr>
          <p:nvPr/>
        </p:nvSpPr>
        <p:spPr bwMode="auto">
          <a:xfrm>
            <a:off x="12352996" y="9957624"/>
            <a:ext cx="2473960" cy="1971680"/>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2" name="Freeform 146"/>
          <p:cNvSpPr>
            <a:spLocks noEditPoints="1"/>
          </p:cNvSpPr>
          <p:nvPr/>
        </p:nvSpPr>
        <p:spPr bwMode="auto">
          <a:xfrm>
            <a:off x="17836789" y="10466234"/>
            <a:ext cx="1888962" cy="1705472"/>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3" name="Freeform 210"/>
          <p:cNvSpPr>
            <a:spLocks noEditPoints="1"/>
          </p:cNvSpPr>
          <p:nvPr/>
        </p:nvSpPr>
        <p:spPr bwMode="auto">
          <a:xfrm>
            <a:off x="19000085" y="9728209"/>
            <a:ext cx="3677446" cy="1917575"/>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5" name="Freeform 223"/>
          <p:cNvSpPr>
            <a:spLocks noEditPoints="1"/>
          </p:cNvSpPr>
          <p:nvPr/>
        </p:nvSpPr>
        <p:spPr bwMode="auto">
          <a:xfrm>
            <a:off x="16818626" y="3737416"/>
            <a:ext cx="1466960" cy="2597165"/>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6" name="Freeform 235"/>
          <p:cNvSpPr>
            <a:spLocks noEditPoints="1"/>
          </p:cNvSpPr>
          <p:nvPr/>
        </p:nvSpPr>
        <p:spPr bwMode="auto">
          <a:xfrm>
            <a:off x="22005453" y="6235022"/>
            <a:ext cx="2375715" cy="2923974"/>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52" name="TextBox 51"/>
          <p:cNvSpPr txBox="1"/>
          <p:nvPr/>
        </p:nvSpPr>
        <p:spPr>
          <a:xfrm>
            <a:off x="1233494" y="3311232"/>
            <a:ext cx="10905441" cy="1374735"/>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ts val="9998"/>
              </a:lnSpc>
            </a:pPr>
            <a:r>
              <a:rPr lang="hu-HU" sz="13197" b="1" dirty="0">
                <a:solidFill>
                  <a:schemeClr val="tx2"/>
                </a:solidFill>
                <a:latin typeface="League Spartan" charset="0"/>
                <a:ea typeface="League Spartan" charset="0"/>
                <a:cs typeface="League Spartan" charset="0"/>
              </a:rPr>
              <a:t>Who we </a:t>
            </a:r>
            <a:r>
              <a:rPr lang="hu-HU" sz="13197" b="1" dirty="0" smtClean="0">
                <a:solidFill>
                  <a:schemeClr val="tx2"/>
                </a:solidFill>
                <a:latin typeface="League Spartan" charset="0"/>
                <a:ea typeface="League Spartan" charset="0"/>
                <a:cs typeface="League Spartan" charset="0"/>
              </a:rPr>
              <a:t>are</a:t>
            </a:r>
            <a:endParaRPr lang="en-US" sz="13197" b="1" dirty="0">
              <a:solidFill>
                <a:schemeClr val="tx2"/>
              </a:solidFill>
              <a:latin typeface="League Spartan" charset="0"/>
              <a:ea typeface="League Spartan" charset="0"/>
              <a:cs typeface="League Spartan" charset="0"/>
            </a:endParaRPr>
          </a:p>
        </p:txBody>
      </p:sp>
      <p:sp>
        <p:nvSpPr>
          <p:cNvPr id="53" name="TextBox 52"/>
          <p:cNvSpPr txBox="1"/>
          <p:nvPr/>
        </p:nvSpPr>
        <p:spPr>
          <a:xfrm>
            <a:off x="1239404" y="4733221"/>
            <a:ext cx="9291326" cy="553870"/>
          </a:xfrm>
          <a:prstGeom prst="rect">
            <a:avLst/>
          </a:prstGeom>
          <a:noFill/>
        </p:spPr>
        <p:txBody>
          <a:bodyPr wrap="none" rtlCol="0" anchor="ctr" anchorCtr="0">
            <a:spAutoFit/>
          </a:bodyPr>
          <a:lstStyle/>
          <a:p>
            <a:r>
              <a:rPr lang="hu-HU" sz="2999" b="1" dirty="0">
                <a:solidFill>
                  <a:schemeClr val="accent5"/>
                </a:solidFill>
                <a:latin typeface="Open Sans" charset="0"/>
                <a:ea typeface="Open Sans" charset="0"/>
                <a:cs typeface="Open Sans" charset="0"/>
              </a:rPr>
              <a:t>Facts and figures from the Hungarian CF </a:t>
            </a:r>
            <a:r>
              <a:rPr lang="hu-HU" sz="2999" b="1" dirty="0" smtClean="0">
                <a:solidFill>
                  <a:schemeClr val="accent5"/>
                </a:solidFill>
                <a:latin typeface="Open Sans" charset="0"/>
                <a:ea typeface="Open Sans" charset="0"/>
                <a:cs typeface="Open Sans" charset="0"/>
              </a:rPr>
              <a:t>Registry</a:t>
            </a:r>
            <a:endParaRPr lang="hu-HU" sz="1600" b="1" dirty="0">
              <a:solidFill>
                <a:schemeClr val="accent5"/>
              </a:solidFill>
              <a:latin typeface="Open Sans" charset="0"/>
              <a:ea typeface="Open Sans" charset="0"/>
              <a:cs typeface="Open Sans" charset="0"/>
            </a:endParaRPr>
          </a:p>
        </p:txBody>
      </p:sp>
      <p:sp>
        <p:nvSpPr>
          <p:cNvPr id="54" name="Subtitle 2"/>
          <p:cNvSpPr txBox="1">
            <a:spLocks/>
          </p:cNvSpPr>
          <p:nvPr/>
        </p:nvSpPr>
        <p:spPr>
          <a:xfrm>
            <a:off x="679410" y="12460040"/>
            <a:ext cx="3339608" cy="83511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hu-HU" sz="2000" b="1" dirty="0">
                <a:latin typeface="League Spartan" charset="0"/>
                <a:ea typeface="League Spartan" charset="0"/>
                <a:cs typeface="League Spartan" charset="0"/>
              </a:rPr>
              <a:t>28.09.2017 – 01.10.2017</a:t>
            </a:r>
            <a:br>
              <a:rPr lang="hu-HU" sz="2000" b="1" dirty="0">
                <a:latin typeface="League Spartan" charset="0"/>
                <a:ea typeface="League Spartan" charset="0"/>
                <a:cs typeface="League Spartan" charset="0"/>
              </a:rPr>
            </a:br>
            <a:r>
              <a:rPr lang="hu-HU" sz="2000" b="1" dirty="0">
                <a:latin typeface="League Spartan" charset="0"/>
                <a:ea typeface="League Spartan" charset="0"/>
                <a:cs typeface="League Spartan" charset="0"/>
              </a:rPr>
              <a:t>Gárdony, Hungary</a:t>
            </a:r>
            <a:endParaRPr lang="en-US" sz="2000" b="1" dirty="0">
              <a:latin typeface="League Spartan" charset="0"/>
              <a:ea typeface="League Spartan" charset="0"/>
              <a:cs typeface="League Spartan" charset="0"/>
            </a:endParaRPr>
          </a:p>
        </p:txBody>
      </p:sp>
      <p:pic>
        <p:nvPicPr>
          <p:cNvPr id="2" name="Picture 1"/>
          <p:cNvPicPr>
            <a:picLocks noChangeAspect="1"/>
          </p:cNvPicPr>
          <p:nvPr/>
        </p:nvPicPr>
        <p:blipFill>
          <a:blip r:embed="rId2"/>
          <a:stretch>
            <a:fillRect/>
          </a:stretch>
        </p:blipFill>
        <p:spPr>
          <a:xfrm>
            <a:off x="1206498" y="10303986"/>
            <a:ext cx="2446983" cy="2094692"/>
          </a:xfrm>
          <a:prstGeom prst="rect">
            <a:avLst/>
          </a:prstGeom>
        </p:spPr>
      </p:pic>
      <p:sp>
        <p:nvSpPr>
          <p:cNvPr id="3" name="Rectangle 2"/>
          <p:cNvSpPr/>
          <p:nvPr/>
        </p:nvSpPr>
        <p:spPr>
          <a:xfrm>
            <a:off x="18642835" y="12383809"/>
            <a:ext cx="5586507" cy="923330"/>
          </a:xfrm>
          <a:prstGeom prst="rect">
            <a:avLst/>
          </a:prstGeom>
        </p:spPr>
        <p:txBody>
          <a:bodyPr wrap="square">
            <a:spAutoFit/>
          </a:bodyPr>
          <a:lstStyle/>
          <a:p>
            <a:r>
              <a:rPr lang="en-US" sz="1800" b="1" dirty="0">
                <a:solidFill>
                  <a:schemeClr val="accent5"/>
                </a:solidFill>
                <a:latin typeface="Open Sans" charset="0"/>
                <a:ea typeface="Open Sans" charset="0"/>
                <a:cs typeface="Open Sans" charset="0"/>
              </a:rPr>
              <a:t>Geza Marsal</a:t>
            </a:r>
            <a:br>
              <a:rPr lang="en-US" sz="1800" b="1" dirty="0">
                <a:solidFill>
                  <a:schemeClr val="accent5"/>
                </a:solidFill>
                <a:latin typeface="Open Sans" charset="0"/>
                <a:ea typeface="Open Sans" charset="0"/>
                <a:cs typeface="Open Sans" charset="0"/>
              </a:rPr>
            </a:br>
            <a:r>
              <a:rPr lang="en-US" sz="1800" b="1" dirty="0">
                <a:solidFill>
                  <a:schemeClr val="accent5"/>
                </a:solidFill>
                <a:latin typeface="Open Sans" charset="0"/>
                <a:ea typeface="Open Sans" charset="0"/>
                <a:cs typeface="Open Sans" charset="0"/>
              </a:rPr>
              <a:t>Vice President</a:t>
            </a:r>
            <a:br>
              <a:rPr lang="en-US" sz="1800" b="1" dirty="0">
                <a:solidFill>
                  <a:schemeClr val="accent5"/>
                </a:solidFill>
                <a:latin typeface="Open Sans" charset="0"/>
                <a:ea typeface="Open Sans" charset="0"/>
                <a:cs typeface="Open Sans" charset="0"/>
              </a:rPr>
            </a:br>
            <a:r>
              <a:rPr lang="en-US" sz="1800" b="1" dirty="0">
                <a:solidFill>
                  <a:schemeClr val="accent5"/>
                </a:solidFill>
                <a:latin typeface="Open Sans" charset="0"/>
                <a:ea typeface="Open Sans" charset="0"/>
                <a:cs typeface="Open Sans" charset="0"/>
              </a:rPr>
              <a:t>Hungarian Association of Cystic Fibrosis Adults</a:t>
            </a:r>
            <a:endParaRPr lang="hu-HU" sz="1800" b="1" dirty="0">
              <a:solidFill>
                <a:schemeClr val="accent5"/>
              </a:solidFill>
              <a:latin typeface="Open Sans" charset="0"/>
              <a:ea typeface="Open Sans" charset="0"/>
              <a:cs typeface="Open Sans" charset="0"/>
            </a:endParaRPr>
          </a:p>
        </p:txBody>
      </p:sp>
    </p:spTree>
    <p:extLst>
      <p:ext uri="{BB962C8B-B14F-4D97-AF65-F5344CB8AC3E}">
        <p14:creationId xmlns:p14="http://schemas.microsoft.com/office/powerpoint/2010/main" val="169588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778523" y="1600698"/>
            <a:ext cx="4307589" cy="553998"/>
          </a:xfrm>
          <a:prstGeom prst="rect">
            <a:avLst/>
          </a:prstGeom>
          <a:noFill/>
        </p:spPr>
        <p:txBody>
          <a:bodyPr wrap="none" rtlCol="0" anchor="ctr" anchorCtr="0">
            <a:spAutoFit/>
          </a:bodyPr>
          <a:lstStyle/>
          <a:p>
            <a:r>
              <a:rPr lang="hu-HU" sz="3000" b="1" dirty="0" smtClean="0">
                <a:solidFill>
                  <a:schemeClr val="bg1">
                    <a:lumMod val="65000"/>
                  </a:schemeClr>
                </a:solidFill>
                <a:latin typeface="Open Sans" charset="0"/>
                <a:ea typeface="Open Sans" charset="0"/>
                <a:cs typeface="Open Sans" charset="0"/>
              </a:rPr>
              <a:t>Numbers by residence</a:t>
            </a:r>
            <a:endParaRPr lang="en-US" sz="3000" b="1" dirty="0">
              <a:solidFill>
                <a:schemeClr val="bg1">
                  <a:lumMod val="65000"/>
                </a:schemeClr>
              </a:solidFill>
              <a:latin typeface="Open Sans" charset="0"/>
              <a:ea typeface="Open Sans" charset="0"/>
              <a:cs typeface="Open Sans" charset="0"/>
            </a:endParaRPr>
          </a:p>
        </p:txBody>
      </p:sp>
      <p:sp>
        <p:nvSpPr>
          <p:cNvPr id="52" name="TextBox 51"/>
          <p:cNvSpPr txBox="1"/>
          <p:nvPr/>
        </p:nvSpPr>
        <p:spPr>
          <a:xfrm>
            <a:off x="740423" y="502962"/>
            <a:ext cx="21262327" cy="1374735"/>
          </a:xfrm>
          <a:prstGeom prst="rect">
            <a:avLst/>
          </a:prstGeom>
          <a:noFill/>
        </p:spPr>
        <p:txBody>
          <a:bodyPr wrap="square" rtlCol="0">
            <a:spAutoFit/>
          </a:bodyPr>
          <a:lstStyle/>
          <a:p>
            <a:pPr>
              <a:lnSpc>
                <a:spcPts val="10000"/>
              </a:lnSpc>
            </a:pPr>
            <a:r>
              <a:rPr lang="hu-HU" sz="8000" b="1" dirty="0" smtClean="0">
                <a:solidFill>
                  <a:schemeClr val="bg1">
                    <a:lumMod val="65000"/>
                  </a:schemeClr>
                </a:solidFill>
                <a:latin typeface="League Spartan" charset="0"/>
                <a:ea typeface="League Spartan" charset="0"/>
                <a:cs typeface="League Spartan" charset="0"/>
              </a:rPr>
              <a:t>NUMBER OF PATIENTS BY COUNTIES </a:t>
            </a:r>
            <a:endParaRPr lang="en-US" sz="8000" b="1" dirty="0">
              <a:solidFill>
                <a:schemeClr val="bg1">
                  <a:lumMod val="65000"/>
                </a:schemeClr>
              </a:solidFill>
              <a:latin typeface="League Spartan" charset="0"/>
              <a:ea typeface="League Spartan" charset="0"/>
              <a:cs typeface="League Spartan" charset="0"/>
            </a:endParaRPr>
          </a:p>
        </p:txBody>
      </p:sp>
      <p:pic>
        <p:nvPicPr>
          <p:cNvPr id="6" name="Picture 5"/>
          <p:cNvPicPr>
            <a:picLocks noChangeAspect="1"/>
          </p:cNvPicPr>
          <p:nvPr/>
        </p:nvPicPr>
        <p:blipFill>
          <a:blip r:embed="rId3"/>
          <a:stretch>
            <a:fillRect/>
          </a:stretch>
        </p:blipFill>
        <p:spPr>
          <a:xfrm>
            <a:off x="5484211" y="1600698"/>
            <a:ext cx="18726109" cy="11600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49290" y="5289112"/>
            <a:ext cx="4936822" cy="4524315"/>
          </a:xfrm>
          <a:prstGeom prst="rect">
            <a:avLst/>
          </a:prstGeom>
        </p:spPr>
        <p:txBody>
          <a:bodyPr wrap="square">
            <a:spAutoFit/>
          </a:bodyPr>
          <a:lstStyle/>
          <a:p>
            <a:r>
              <a:rPr lang="hu-HU" dirty="0" smtClean="0">
                <a:solidFill>
                  <a:schemeClr val="bg1">
                    <a:lumMod val="65000"/>
                  </a:schemeClr>
                </a:solidFill>
              </a:rPr>
              <a:t>Average age by counties</a:t>
            </a:r>
          </a:p>
          <a:p>
            <a:pPr marL="742950" lvl="1" indent="-285750">
              <a:buFontTx/>
              <a:buChar char="-"/>
            </a:pPr>
            <a:endParaRPr lang="hu-HU" dirty="0" smtClean="0">
              <a:solidFill>
                <a:schemeClr val="bg1">
                  <a:lumMod val="65000"/>
                </a:schemeClr>
              </a:solidFill>
            </a:endParaRPr>
          </a:p>
          <a:p>
            <a:pPr marL="742950" lvl="1" indent="-285750">
              <a:buFontTx/>
              <a:buChar char="-"/>
            </a:pPr>
            <a:r>
              <a:rPr lang="hu-HU" dirty="0" smtClean="0">
                <a:solidFill>
                  <a:schemeClr val="bg1">
                    <a:lumMod val="65000"/>
                  </a:schemeClr>
                </a:solidFill>
              </a:rPr>
              <a:t>BAZ: 16,68</a:t>
            </a:r>
          </a:p>
          <a:p>
            <a:pPr marL="742950" lvl="1" indent="-285750">
              <a:buFontTx/>
              <a:buChar char="-"/>
            </a:pPr>
            <a:r>
              <a:rPr lang="hu-HU" dirty="0" smtClean="0">
                <a:solidFill>
                  <a:schemeClr val="bg1">
                    <a:lumMod val="65000"/>
                  </a:schemeClr>
                </a:solidFill>
              </a:rPr>
              <a:t>Szabolcs: 14,71</a:t>
            </a:r>
          </a:p>
          <a:p>
            <a:pPr marL="742950" lvl="1" indent="-285750">
              <a:buFontTx/>
              <a:buChar char="-"/>
            </a:pPr>
            <a:r>
              <a:rPr lang="hu-HU" dirty="0" smtClean="0">
                <a:solidFill>
                  <a:schemeClr val="bg1">
                    <a:lumMod val="65000"/>
                  </a:schemeClr>
                </a:solidFill>
              </a:rPr>
              <a:t>Hajdú-B: 16,26</a:t>
            </a:r>
          </a:p>
          <a:p>
            <a:pPr marL="742950" lvl="1" indent="-285750">
              <a:buFontTx/>
              <a:buChar char="-"/>
            </a:pPr>
            <a:r>
              <a:rPr lang="hu-HU" dirty="0" smtClean="0">
                <a:solidFill>
                  <a:schemeClr val="bg1">
                    <a:lumMod val="65000"/>
                  </a:schemeClr>
                </a:solidFill>
              </a:rPr>
              <a:t>Budapest: 21,97</a:t>
            </a:r>
          </a:p>
          <a:p>
            <a:pPr marL="742950" lvl="1" indent="-285750">
              <a:buFontTx/>
              <a:buChar char="-"/>
            </a:pPr>
            <a:r>
              <a:rPr lang="hu-HU" dirty="0" smtClean="0">
                <a:solidFill>
                  <a:schemeClr val="bg1">
                    <a:lumMod val="65000"/>
                  </a:schemeClr>
                </a:solidFill>
              </a:rPr>
              <a:t>Pest: 18,64</a:t>
            </a:r>
          </a:p>
          <a:p>
            <a:pPr marL="285750" indent="-285750">
              <a:buFontTx/>
              <a:buChar char="-"/>
            </a:pPr>
            <a:endParaRPr lang="en-US" dirty="0">
              <a:solidFill>
                <a:schemeClr val="bg1">
                  <a:lumMod val="65000"/>
                </a:schemeClr>
              </a:solidFill>
            </a:endParaRPr>
          </a:p>
        </p:txBody>
      </p:sp>
    </p:spTree>
    <p:extLst>
      <p:ext uri="{BB962C8B-B14F-4D97-AF65-F5344CB8AC3E}">
        <p14:creationId xmlns:p14="http://schemas.microsoft.com/office/powerpoint/2010/main" val="3156990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40423" y="502962"/>
            <a:ext cx="21262327" cy="1374735"/>
          </a:xfrm>
          <a:prstGeom prst="rect">
            <a:avLst/>
          </a:prstGeom>
          <a:noFill/>
        </p:spPr>
        <p:txBody>
          <a:bodyPr wrap="square" rtlCol="0">
            <a:spAutoFit/>
          </a:bodyPr>
          <a:lstStyle/>
          <a:p>
            <a:pPr>
              <a:lnSpc>
                <a:spcPts val="10000"/>
              </a:lnSpc>
            </a:pPr>
            <a:r>
              <a:rPr lang="hu-HU" sz="8000" b="1" dirty="0" smtClean="0">
                <a:solidFill>
                  <a:schemeClr val="bg1">
                    <a:lumMod val="65000"/>
                  </a:schemeClr>
                </a:solidFill>
                <a:latin typeface="League Spartan" charset="0"/>
                <a:ea typeface="League Spartan" charset="0"/>
                <a:cs typeface="League Spartan" charset="0"/>
              </a:rPr>
              <a:t>NUMBER OF PATIENTS BY CENTERS </a:t>
            </a:r>
            <a:endParaRPr lang="en-US" sz="8000" b="1" dirty="0">
              <a:solidFill>
                <a:schemeClr val="bg1">
                  <a:lumMod val="65000"/>
                </a:schemeClr>
              </a:solidFill>
              <a:latin typeface="League Spartan" charset="0"/>
              <a:ea typeface="League Spartan" charset="0"/>
              <a:cs typeface="League Spartan" charset="0"/>
            </a:endParaRPr>
          </a:p>
        </p:txBody>
      </p:sp>
      <p:sp>
        <p:nvSpPr>
          <p:cNvPr id="8" name="Rectangle 7"/>
          <p:cNvSpPr/>
          <p:nvPr/>
        </p:nvSpPr>
        <p:spPr>
          <a:xfrm>
            <a:off x="740423" y="1554531"/>
            <a:ext cx="4936822" cy="646331"/>
          </a:xfrm>
          <a:prstGeom prst="rect">
            <a:avLst/>
          </a:prstGeom>
        </p:spPr>
        <p:txBody>
          <a:bodyPr wrap="square">
            <a:spAutoFit/>
          </a:bodyPr>
          <a:lstStyle/>
          <a:p>
            <a:r>
              <a:rPr lang="hu-HU" b="1" dirty="0" smtClean="0">
                <a:solidFill>
                  <a:srgbClr val="FF0000"/>
                </a:solidFill>
              </a:rPr>
              <a:t>Center names are in red</a:t>
            </a:r>
          </a:p>
        </p:txBody>
      </p:sp>
      <p:grpSp>
        <p:nvGrpSpPr>
          <p:cNvPr id="2" name="Group 1"/>
          <p:cNvGrpSpPr/>
          <p:nvPr/>
        </p:nvGrpSpPr>
        <p:grpSpPr>
          <a:xfrm>
            <a:off x="2769171" y="2087247"/>
            <a:ext cx="18738279" cy="11628753"/>
            <a:chOff x="4902771" y="1877697"/>
            <a:chExt cx="18738279" cy="11628753"/>
          </a:xfrm>
        </p:grpSpPr>
        <p:pic>
          <p:nvPicPr>
            <p:cNvPr id="7" name="Picture 6"/>
            <p:cNvPicPr>
              <a:picLocks noChangeAspect="1"/>
            </p:cNvPicPr>
            <p:nvPr/>
          </p:nvPicPr>
          <p:blipFill>
            <a:blip r:embed="rId3"/>
            <a:stretch>
              <a:fillRect/>
            </a:stretch>
          </p:blipFill>
          <p:spPr>
            <a:xfrm>
              <a:off x="4902771" y="1877697"/>
              <a:ext cx="18738279" cy="11628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611181" y="7045742"/>
              <a:ext cx="2645917" cy="646331"/>
            </a:xfrm>
            <a:prstGeom prst="rect">
              <a:avLst/>
            </a:prstGeom>
            <a:noFill/>
          </p:spPr>
          <p:txBody>
            <a:bodyPr wrap="none" rtlCol="0">
              <a:spAutoFit/>
            </a:bodyPr>
            <a:lstStyle/>
            <a:p>
              <a:r>
                <a:rPr lang="hu-HU" b="1" dirty="0" smtClean="0">
                  <a:solidFill>
                    <a:srgbClr val="FF0000"/>
                  </a:solidFill>
                </a:rPr>
                <a:t>Szombathely</a:t>
              </a:r>
              <a:endParaRPr lang="hu-HU" b="1" dirty="0">
                <a:solidFill>
                  <a:srgbClr val="FF0000"/>
                </a:solidFill>
              </a:endParaRPr>
            </a:p>
          </p:txBody>
        </p:sp>
        <p:sp>
          <p:nvSpPr>
            <p:cNvPr id="10" name="TextBox 9"/>
            <p:cNvSpPr txBox="1"/>
            <p:nvPr/>
          </p:nvSpPr>
          <p:spPr>
            <a:xfrm>
              <a:off x="7410646" y="5712043"/>
              <a:ext cx="1097929" cy="646331"/>
            </a:xfrm>
            <a:prstGeom prst="rect">
              <a:avLst/>
            </a:prstGeom>
            <a:noFill/>
          </p:spPr>
          <p:txBody>
            <a:bodyPr wrap="none" rtlCol="0">
              <a:spAutoFit/>
            </a:bodyPr>
            <a:lstStyle/>
            <a:p>
              <a:r>
                <a:rPr lang="hu-HU" b="1" dirty="0" smtClean="0">
                  <a:solidFill>
                    <a:srgbClr val="FF0000"/>
                  </a:solidFill>
                </a:rPr>
                <a:t>Győr</a:t>
              </a:r>
              <a:endParaRPr lang="hu-HU" b="1" dirty="0">
                <a:solidFill>
                  <a:srgbClr val="FF0000"/>
                </a:solidFill>
              </a:endParaRPr>
            </a:p>
          </p:txBody>
        </p:sp>
        <p:sp>
          <p:nvSpPr>
            <p:cNvPr id="11" name="TextBox 10"/>
            <p:cNvSpPr txBox="1"/>
            <p:nvPr/>
          </p:nvSpPr>
          <p:spPr>
            <a:xfrm>
              <a:off x="5769903" y="9629765"/>
              <a:ext cx="2617255" cy="646331"/>
            </a:xfrm>
            <a:prstGeom prst="rect">
              <a:avLst/>
            </a:prstGeom>
            <a:noFill/>
          </p:spPr>
          <p:txBody>
            <a:bodyPr wrap="none" rtlCol="0">
              <a:spAutoFit/>
            </a:bodyPr>
            <a:lstStyle/>
            <a:p>
              <a:r>
                <a:rPr lang="hu-HU" b="1" dirty="0" smtClean="0">
                  <a:solidFill>
                    <a:srgbClr val="FF0000"/>
                  </a:solidFill>
                </a:rPr>
                <a:t>Zalaegerszeg</a:t>
              </a:r>
              <a:endParaRPr lang="hu-HU" b="1" dirty="0">
                <a:solidFill>
                  <a:srgbClr val="FF0000"/>
                </a:solidFill>
              </a:endParaRPr>
            </a:p>
          </p:txBody>
        </p:sp>
        <p:sp>
          <p:nvSpPr>
            <p:cNvPr id="12" name="TextBox 11"/>
            <p:cNvSpPr txBox="1"/>
            <p:nvPr/>
          </p:nvSpPr>
          <p:spPr>
            <a:xfrm>
              <a:off x="8105526" y="7951666"/>
              <a:ext cx="3109121" cy="646331"/>
            </a:xfrm>
            <a:prstGeom prst="rect">
              <a:avLst/>
            </a:prstGeom>
            <a:noFill/>
          </p:spPr>
          <p:txBody>
            <a:bodyPr wrap="none" rtlCol="0">
              <a:spAutoFit/>
            </a:bodyPr>
            <a:lstStyle/>
            <a:p>
              <a:r>
                <a:rPr lang="hu-HU" b="1" dirty="0" smtClean="0">
                  <a:solidFill>
                    <a:srgbClr val="FF0000"/>
                  </a:solidFill>
                </a:rPr>
                <a:t>Ajka, Veszprém</a:t>
              </a:r>
              <a:endParaRPr lang="hu-HU" b="1" dirty="0">
                <a:solidFill>
                  <a:srgbClr val="FF0000"/>
                </a:solidFill>
              </a:endParaRPr>
            </a:p>
          </p:txBody>
        </p:sp>
        <p:sp>
          <p:nvSpPr>
            <p:cNvPr id="13" name="TextBox 12"/>
            <p:cNvSpPr txBox="1"/>
            <p:nvPr/>
          </p:nvSpPr>
          <p:spPr>
            <a:xfrm>
              <a:off x="13370945" y="6913880"/>
              <a:ext cx="2358210" cy="646331"/>
            </a:xfrm>
            <a:prstGeom prst="rect">
              <a:avLst/>
            </a:prstGeom>
            <a:noFill/>
          </p:spPr>
          <p:txBody>
            <a:bodyPr wrap="none" rtlCol="0">
              <a:spAutoFit/>
            </a:bodyPr>
            <a:lstStyle/>
            <a:p>
              <a:r>
                <a:rPr lang="hu-HU" b="1" dirty="0" smtClean="0">
                  <a:solidFill>
                    <a:srgbClr val="FF0000"/>
                  </a:solidFill>
                </a:rPr>
                <a:t>Törökbálint</a:t>
              </a:r>
              <a:endParaRPr lang="hu-HU" b="1" dirty="0">
                <a:solidFill>
                  <a:srgbClr val="FF0000"/>
                </a:solidFill>
              </a:endParaRPr>
            </a:p>
          </p:txBody>
        </p:sp>
        <p:sp>
          <p:nvSpPr>
            <p:cNvPr id="14" name="TextBox 13"/>
            <p:cNvSpPr txBox="1"/>
            <p:nvPr/>
          </p:nvSpPr>
          <p:spPr>
            <a:xfrm>
              <a:off x="12875645" y="3860256"/>
              <a:ext cx="2358210" cy="2554545"/>
            </a:xfrm>
            <a:prstGeom prst="rect">
              <a:avLst/>
            </a:prstGeom>
            <a:noFill/>
          </p:spPr>
          <p:txBody>
            <a:bodyPr wrap="square" rtlCol="0">
              <a:spAutoFit/>
            </a:bodyPr>
            <a:lstStyle/>
            <a:p>
              <a:r>
                <a:rPr lang="hu-HU" sz="3200" b="1" dirty="0" smtClean="0">
                  <a:solidFill>
                    <a:srgbClr val="FF0000"/>
                  </a:solidFill>
                </a:rPr>
                <a:t>HP </a:t>
              </a:r>
              <a:br>
                <a:rPr lang="hu-HU" sz="3200" b="1" dirty="0" smtClean="0">
                  <a:solidFill>
                    <a:srgbClr val="FF0000"/>
                  </a:solidFill>
                </a:rPr>
              </a:br>
              <a:r>
                <a:rPr lang="hu-HU" sz="3200" b="1" dirty="0" smtClean="0">
                  <a:solidFill>
                    <a:srgbClr val="FF0000"/>
                  </a:solidFill>
                </a:rPr>
                <a:t>OKTPI </a:t>
              </a:r>
              <a:br>
                <a:rPr lang="hu-HU" sz="3200" b="1" dirty="0" smtClean="0">
                  <a:solidFill>
                    <a:srgbClr val="FF0000"/>
                  </a:solidFill>
                </a:rPr>
              </a:br>
              <a:r>
                <a:rPr lang="hu-HU" sz="3200" b="1" dirty="0" smtClean="0">
                  <a:solidFill>
                    <a:srgbClr val="FF0000"/>
                  </a:solidFill>
                </a:rPr>
                <a:t>SOTE GYK </a:t>
              </a:r>
              <a:br>
                <a:rPr lang="hu-HU" sz="3200" b="1" dirty="0" smtClean="0">
                  <a:solidFill>
                    <a:srgbClr val="FF0000"/>
                  </a:solidFill>
                </a:rPr>
              </a:br>
              <a:r>
                <a:rPr lang="hu-HU" sz="3200" b="1" dirty="0" smtClean="0">
                  <a:solidFill>
                    <a:srgbClr val="FF0000"/>
                  </a:solidFill>
                </a:rPr>
                <a:t>SOTE </a:t>
              </a:r>
              <a:r>
                <a:rPr lang="hu-HU" sz="3200" b="1" dirty="0" err="1" smtClean="0">
                  <a:solidFill>
                    <a:srgbClr val="FF0000"/>
                  </a:solidFill>
                </a:rPr>
                <a:t>TüdőK</a:t>
              </a:r>
              <a:r>
                <a:rPr lang="hu-HU" sz="3200" b="1" dirty="0" smtClean="0">
                  <a:solidFill>
                    <a:srgbClr val="FF0000"/>
                  </a:solidFill>
                </a:rPr>
                <a:t>.</a:t>
              </a:r>
              <a:br>
                <a:rPr lang="hu-HU" sz="3200" b="1" dirty="0" smtClean="0">
                  <a:solidFill>
                    <a:srgbClr val="FF0000"/>
                  </a:solidFill>
                </a:rPr>
              </a:br>
              <a:r>
                <a:rPr lang="hu-HU" sz="3200" b="1" dirty="0" err="1" smtClean="0">
                  <a:solidFill>
                    <a:srgbClr val="FF0000"/>
                  </a:solidFill>
                </a:rPr>
                <a:t>Beteshda</a:t>
              </a:r>
              <a:endParaRPr lang="hu-HU" sz="3200" b="1" dirty="0" smtClean="0">
                <a:solidFill>
                  <a:srgbClr val="FF0000"/>
                </a:solidFill>
              </a:endParaRPr>
            </a:p>
          </p:txBody>
        </p:sp>
        <p:sp>
          <p:nvSpPr>
            <p:cNvPr id="15" name="TextBox 14"/>
            <p:cNvSpPr txBox="1"/>
            <p:nvPr/>
          </p:nvSpPr>
          <p:spPr>
            <a:xfrm>
              <a:off x="17250240" y="3537090"/>
              <a:ext cx="1651158" cy="646331"/>
            </a:xfrm>
            <a:prstGeom prst="rect">
              <a:avLst/>
            </a:prstGeom>
            <a:noFill/>
          </p:spPr>
          <p:txBody>
            <a:bodyPr wrap="none" rtlCol="0">
              <a:spAutoFit/>
            </a:bodyPr>
            <a:lstStyle/>
            <a:p>
              <a:r>
                <a:rPr lang="hu-HU" b="1" dirty="0" smtClean="0">
                  <a:solidFill>
                    <a:srgbClr val="FF0000"/>
                  </a:solidFill>
                </a:rPr>
                <a:t>Miskolc</a:t>
              </a:r>
              <a:endParaRPr lang="hu-HU" b="1" dirty="0">
                <a:solidFill>
                  <a:srgbClr val="FF0000"/>
                </a:solidFill>
              </a:endParaRPr>
            </a:p>
          </p:txBody>
        </p:sp>
        <p:sp>
          <p:nvSpPr>
            <p:cNvPr id="16" name="TextBox 15"/>
            <p:cNvSpPr txBox="1"/>
            <p:nvPr/>
          </p:nvSpPr>
          <p:spPr>
            <a:xfrm>
              <a:off x="20269691" y="4467569"/>
              <a:ext cx="2530052" cy="646331"/>
            </a:xfrm>
            <a:prstGeom prst="rect">
              <a:avLst/>
            </a:prstGeom>
            <a:noFill/>
          </p:spPr>
          <p:txBody>
            <a:bodyPr wrap="none" rtlCol="0">
              <a:spAutoFit/>
            </a:bodyPr>
            <a:lstStyle/>
            <a:p>
              <a:r>
                <a:rPr lang="hu-HU" b="1" dirty="0" smtClean="0">
                  <a:solidFill>
                    <a:srgbClr val="FF0000"/>
                  </a:solidFill>
                </a:rPr>
                <a:t>Nyíregyháza</a:t>
              </a:r>
              <a:endParaRPr lang="hu-HU" b="1" dirty="0">
                <a:solidFill>
                  <a:srgbClr val="FF0000"/>
                </a:solidFill>
              </a:endParaRPr>
            </a:p>
          </p:txBody>
        </p:sp>
        <p:sp>
          <p:nvSpPr>
            <p:cNvPr id="17" name="TextBox 16"/>
            <p:cNvSpPr txBox="1"/>
            <p:nvPr/>
          </p:nvSpPr>
          <p:spPr>
            <a:xfrm>
              <a:off x="19203001" y="6520505"/>
              <a:ext cx="1640001" cy="1754326"/>
            </a:xfrm>
            <a:prstGeom prst="rect">
              <a:avLst/>
            </a:prstGeom>
            <a:noFill/>
          </p:spPr>
          <p:txBody>
            <a:bodyPr wrap="none" rtlCol="0">
              <a:spAutoFit/>
            </a:bodyPr>
            <a:lstStyle/>
            <a:p>
              <a:r>
                <a:rPr lang="hu-HU" b="1" dirty="0" err="1">
                  <a:solidFill>
                    <a:srgbClr val="FF0000"/>
                  </a:solidFill>
                </a:rPr>
                <a:t>Kenézy</a:t>
              </a:r>
              <a:r>
                <a:rPr lang="hu-HU" b="1" dirty="0">
                  <a:solidFill>
                    <a:srgbClr val="FF0000"/>
                  </a:solidFill>
                </a:rPr>
                <a:t> </a:t>
              </a:r>
            </a:p>
            <a:p>
              <a:r>
                <a:rPr lang="hu-HU" b="1" dirty="0" smtClean="0">
                  <a:solidFill>
                    <a:srgbClr val="FF0000"/>
                  </a:solidFill>
                </a:rPr>
                <a:t>AOK</a:t>
              </a:r>
              <a:br>
                <a:rPr lang="hu-HU" b="1" dirty="0" smtClean="0">
                  <a:solidFill>
                    <a:srgbClr val="FF0000"/>
                  </a:solidFill>
                </a:rPr>
              </a:br>
              <a:r>
                <a:rPr lang="hu-HU" b="1" dirty="0" smtClean="0">
                  <a:solidFill>
                    <a:srgbClr val="FF0000"/>
                  </a:solidFill>
                </a:rPr>
                <a:t>OEC</a:t>
              </a:r>
              <a:endParaRPr lang="hu-HU" b="1" dirty="0">
                <a:solidFill>
                  <a:srgbClr val="FF0000"/>
                </a:solidFill>
              </a:endParaRPr>
            </a:p>
          </p:txBody>
        </p:sp>
        <p:sp>
          <p:nvSpPr>
            <p:cNvPr id="18" name="TextBox 17"/>
            <p:cNvSpPr txBox="1"/>
            <p:nvPr/>
          </p:nvSpPr>
          <p:spPr>
            <a:xfrm>
              <a:off x="15884249" y="10673380"/>
              <a:ext cx="1504836" cy="1200329"/>
            </a:xfrm>
            <a:prstGeom prst="rect">
              <a:avLst/>
            </a:prstGeom>
            <a:noFill/>
          </p:spPr>
          <p:txBody>
            <a:bodyPr wrap="none" rtlCol="0">
              <a:spAutoFit/>
            </a:bodyPr>
            <a:lstStyle/>
            <a:p>
              <a:r>
                <a:rPr lang="hu-HU" b="1" dirty="0" smtClean="0">
                  <a:solidFill>
                    <a:srgbClr val="FF0000"/>
                  </a:solidFill>
                </a:rPr>
                <a:t>Szeged</a:t>
              </a:r>
              <a:r>
                <a:rPr lang="hu-HU" b="1" dirty="0" smtClean="0">
                  <a:solidFill>
                    <a:schemeClr val="bg1"/>
                  </a:solidFill>
                </a:rPr>
                <a:t/>
              </a:r>
              <a:br>
                <a:rPr lang="hu-HU" b="1" dirty="0" smtClean="0">
                  <a:solidFill>
                    <a:schemeClr val="bg1"/>
                  </a:solidFill>
                </a:rPr>
              </a:br>
              <a:r>
                <a:rPr lang="hu-HU" b="1" dirty="0" smtClean="0">
                  <a:solidFill>
                    <a:srgbClr val="FF0000"/>
                  </a:solidFill>
                </a:rPr>
                <a:t>Deszk</a:t>
              </a:r>
              <a:endParaRPr lang="hu-HU" b="1" dirty="0">
                <a:solidFill>
                  <a:srgbClr val="FF0000"/>
                </a:solidFill>
              </a:endParaRPr>
            </a:p>
          </p:txBody>
        </p:sp>
        <p:sp>
          <p:nvSpPr>
            <p:cNvPr id="19" name="TextBox 18"/>
            <p:cNvSpPr txBox="1"/>
            <p:nvPr/>
          </p:nvSpPr>
          <p:spPr>
            <a:xfrm>
              <a:off x="10181415" y="12222627"/>
              <a:ext cx="1033232" cy="646331"/>
            </a:xfrm>
            <a:prstGeom prst="rect">
              <a:avLst/>
            </a:prstGeom>
            <a:noFill/>
          </p:spPr>
          <p:txBody>
            <a:bodyPr wrap="none" rtlCol="0">
              <a:spAutoFit/>
            </a:bodyPr>
            <a:lstStyle/>
            <a:p>
              <a:r>
                <a:rPr lang="en-US" b="1" dirty="0" smtClean="0">
                  <a:solidFill>
                    <a:srgbClr val="FF0000"/>
                  </a:solidFill>
                </a:rPr>
                <a:t>P</a:t>
              </a:r>
              <a:r>
                <a:rPr lang="hu-HU" b="1" dirty="0" smtClean="0">
                  <a:solidFill>
                    <a:srgbClr val="FF0000"/>
                  </a:solidFill>
                </a:rPr>
                <a:t>écs</a:t>
              </a:r>
              <a:endParaRPr lang="hu-HU" b="1" dirty="0">
                <a:solidFill>
                  <a:srgbClr val="FF0000"/>
                </a:solidFill>
              </a:endParaRPr>
            </a:p>
          </p:txBody>
        </p:sp>
        <p:sp>
          <p:nvSpPr>
            <p:cNvPr id="20" name="TextBox 19"/>
            <p:cNvSpPr txBox="1"/>
            <p:nvPr/>
          </p:nvSpPr>
          <p:spPr>
            <a:xfrm>
              <a:off x="8387158" y="10569734"/>
              <a:ext cx="1702710" cy="646331"/>
            </a:xfrm>
            <a:prstGeom prst="rect">
              <a:avLst/>
            </a:prstGeom>
            <a:noFill/>
          </p:spPr>
          <p:txBody>
            <a:bodyPr wrap="none" rtlCol="0">
              <a:spAutoFit/>
            </a:bodyPr>
            <a:lstStyle/>
            <a:p>
              <a:r>
                <a:rPr lang="hu-HU" b="1" dirty="0" smtClean="0">
                  <a:solidFill>
                    <a:srgbClr val="FF0000"/>
                  </a:solidFill>
                </a:rPr>
                <a:t>Mosdós</a:t>
              </a:r>
              <a:endParaRPr lang="hu-HU" b="1" dirty="0">
                <a:solidFill>
                  <a:srgbClr val="FF0000"/>
                </a:solidFill>
              </a:endParaRPr>
            </a:p>
          </p:txBody>
        </p:sp>
      </p:grpSp>
    </p:spTree>
    <p:extLst>
      <p:ext uri="{BB962C8B-B14F-4D97-AF65-F5344CB8AC3E}">
        <p14:creationId xmlns:p14="http://schemas.microsoft.com/office/powerpoint/2010/main" val="10678822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91933" y="3581819"/>
            <a:ext cx="5229893"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PATIENTS TO ADULT CARE</a:t>
            </a:r>
            <a:endParaRPr lang="en-US" sz="3000" b="1" dirty="0">
              <a:solidFill>
                <a:schemeClr val="tx2"/>
              </a:solidFill>
              <a:latin typeface="League Spartan" charset="0"/>
              <a:ea typeface="League Spartan" charset="0"/>
              <a:cs typeface="League Spartan" charset="0"/>
            </a:endParaRPr>
          </a:p>
        </p:txBody>
      </p:sp>
      <p:sp>
        <p:nvSpPr>
          <p:cNvPr id="7" name="Subtitle 2"/>
          <p:cNvSpPr txBox="1">
            <a:spLocks/>
          </p:cNvSpPr>
          <p:nvPr/>
        </p:nvSpPr>
        <p:spPr>
          <a:xfrm>
            <a:off x="3386087" y="4227250"/>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Number of patients who are going to be handled by adult centers in the following years</a:t>
            </a:r>
            <a:endParaRPr lang="en-US" sz="2700" dirty="0">
              <a:solidFill>
                <a:schemeClr val="tx1"/>
              </a:solidFill>
              <a:latin typeface="Open Sans" charset="0"/>
              <a:ea typeface="Open Sans" charset="0"/>
              <a:cs typeface="Open Sans" charset="0"/>
            </a:endParaRPr>
          </a:p>
        </p:txBody>
      </p:sp>
      <p:sp>
        <p:nvSpPr>
          <p:cNvPr id="8" name="TextBox 7"/>
          <p:cNvSpPr txBox="1"/>
          <p:nvPr/>
        </p:nvSpPr>
        <p:spPr>
          <a:xfrm>
            <a:off x="3391933" y="6160896"/>
            <a:ext cx="2655983"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BY CENTERS</a:t>
            </a:r>
            <a:endParaRPr lang="en-US" sz="3000" b="1" dirty="0">
              <a:solidFill>
                <a:schemeClr val="tx2"/>
              </a:solidFill>
              <a:latin typeface="League Spartan" charset="0"/>
              <a:ea typeface="League Spartan" charset="0"/>
              <a:cs typeface="League Spartan" charset="0"/>
            </a:endParaRPr>
          </a:p>
        </p:txBody>
      </p:sp>
      <p:sp>
        <p:nvSpPr>
          <p:cNvPr id="10" name="Oval 9"/>
          <p:cNvSpPr/>
          <p:nvPr/>
        </p:nvSpPr>
        <p:spPr>
          <a:xfrm>
            <a:off x="1326160" y="6370989"/>
            <a:ext cx="1601804" cy="1601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2" name="Oval 11"/>
          <p:cNvSpPr/>
          <p:nvPr/>
        </p:nvSpPr>
        <p:spPr>
          <a:xfrm>
            <a:off x="1326160" y="3769610"/>
            <a:ext cx="1601804" cy="1601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0" name="TextBox 19"/>
          <p:cNvSpPr txBox="1"/>
          <p:nvPr/>
        </p:nvSpPr>
        <p:spPr>
          <a:xfrm>
            <a:off x="2023005" y="743713"/>
            <a:ext cx="19371649"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NUMBER OF PATIENTS APPROACHING </a:t>
            </a:r>
            <a:r>
              <a:rPr lang="en-US" sz="6600" b="1" dirty="0" smtClean="0">
                <a:solidFill>
                  <a:schemeClr val="tx2"/>
                </a:solidFill>
                <a:latin typeface="League Spartan" charset="0"/>
                <a:ea typeface="League Spartan" charset="0"/>
                <a:cs typeface="League Spartan" charset="0"/>
              </a:rPr>
              <a:t>AGE </a:t>
            </a:r>
            <a:r>
              <a:rPr lang="en-US" sz="6600" b="1" dirty="0">
                <a:solidFill>
                  <a:schemeClr val="tx2"/>
                </a:solidFill>
                <a:latin typeface="League Spartan" charset="0"/>
                <a:ea typeface="League Spartan" charset="0"/>
                <a:cs typeface="League Spartan" charset="0"/>
              </a:rPr>
              <a:t>18</a:t>
            </a:r>
          </a:p>
        </p:txBody>
      </p:sp>
      <p:graphicFrame>
        <p:nvGraphicFramePr>
          <p:cNvPr id="22" name="Picture Placeholder 21"/>
          <p:cNvGraphicFramePr>
            <a:graphicFrameLocks noGrp="1"/>
          </p:cNvGraphicFramePr>
          <p:nvPr>
            <p:ph type="pic" sz="quarter" idx="17"/>
            <p:extLst>
              <p:ext uri="{D42A27DB-BD31-4B8C-83A1-F6EECF244321}">
                <p14:modId xmlns:p14="http://schemas.microsoft.com/office/powerpoint/2010/main" val="2335197352"/>
              </p:ext>
            </p:extLst>
          </p:nvPr>
        </p:nvGraphicFramePr>
        <p:xfrm>
          <a:off x="9963151" y="3772519"/>
          <a:ext cx="13633450" cy="86514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61702169"/>
              </p:ext>
            </p:extLst>
          </p:nvPr>
        </p:nvGraphicFramePr>
        <p:xfrm>
          <a:off x="3539886" y="6903469"/>
          <a:ext cx="4937364" cy="4972050"/>
        </p:xfrm>
        <a:graphic>
          <a:graphicData uri="http://schemas.openxmlformats.org/drawingml/2006/table">
            <a:tbl>
              <a:tblPr>
                <a:tableStyleId>{9D7B26C5-4107-4FEC-AEDC-1716B250A1EF}</a:tableStyleId>
              </a:tblPr>
              <a:tblGrid>
                <a:gridCol w="3114797">
                  <a:extLst>
                    <a:ext uri="{9D8B030D-6E8A-4147-A177-3AD203B41FA5}">
                      <a16:colId xmlns:a16="http://schemas.microsoft.com/office/drawing/2014/main" val="4286863986"/>
                    </a:ext>
                  </a:extLst>
                </a:gridCol>
                <a:gridCol w="1822567">
                  <a:extLst>
                    <a:ext uri="{9D8B030D-6E8A-4147-A177-3AD203B41FA5}">
                      <a16:colId xmlns:a16="http://schemas.microsoft.com/office/drawing/2014/main" val="4248432322"/>
                    </a:ext>
                  </a:extLst>
                </a:gridCol>
              </a:tblGrid>
              <a:tr h="405028">
                <a:tc>
                  <a:txBody>
                    <a:bodyPr/>
                    <a:lstStyle/>
                    <a:p>
                      <a:pPr algn="l" fontAlgn="b"/>
                      <a:r>
                        <a:rPr lang="en-US" sz="3200" b="1" u="none" strike="noStrike" dirty="0">
                          <a:solidFill>
                            <a:srgbClr val="000000"/>
                          </a:solidFill>
                          <a:effectLst/>
                        </a:rPr>
                        <a:t>BP - Heim </a:t>
                      </a:r>
                      <a:r>
                        <a:rPr lang="en-US" sz="3200" b="1" u="none" strike="noStrike" dirty="0" err="1">
                          <a:solidFill>
                            <a:srgbClr val="000000"/>
                          </a:solidFill>
                          <a:effectLst/>
                        </a:rPr>
                        <a:t>Pál</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4</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3020297"/>
                  </a:ext>
                </a:extLst>
              </a:tr>
              <a:tr h="405028">
                <a:tc>
                  <a:txBody>
                    <a:bodyPr/>
                    <a:lstStyle/>
                    <a:p>
                      <a:pPr algn="l" fontAlgn="b"/>
                      <a:r>
                        <a:rPr lang="en-US" sz="3200" b="1" u="none" strike="noStrike">
                          <a:solidFill>
                            <a:srgbClr val="000000"/>
                          </a:solidFill>
                          <a:effectLst/>
                        </a:rPr>
                        <a:t>BP - Korányi</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3</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5798090"/>
                  </a:ext>
                </a:extLst>
              </a:tr>
              <a:tr h="405028">
                <a:tc>
                  <a:txBody>
                    <a:bodyPr/>
                    <a:lstStyle/>
                    <a:p>
                      <a:pPr algn="l" fontAlgn="b"/>
                      <a:r>
                        <a:rPr lang="en-US" sz="3200" b="1" u="none" strike="noStrike" dirty="0" smtClean="0">
                          <a:solidFill>
                            <a:srgbClr val="000000"/>
                          </a:solidFill>
                          <a:effectLst/>
                        </a:rPr>
                        <a:t>Debrecen</a:t>
                      </a:r>
                      <a:endParaRPr lang="en-US" sz="3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1</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2988953"/>
                  </a:ext>
                </a:extLst>
              </a:tr>
              <a:tr h="405028">
                <a:tc>
                  <a:txBody>
                    <a:bodyPr/>
                    <a:lstStyle/>
                    <a:p>
                      <a:pPr algn="l" fontAlgn="b"/>
                      <a:r>
                        <a:rPr lang="en-US" sz="3200" b="1" u="none" strike="noStrike">
                          <a:solidFill>
                            <a:srgbClr val="000000"/>
                          </a:solidFill>
                          <a:effectLst/>
                        </a:rPr>
                        <a:t>Győr</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1</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80161964"/>
                  </a:ext>
                </a:extLst>
              </a:tr>
              <a:tr h="405028">
                <a:tc>
                  <a:txBody>
                    <a:bodyPr/>
                    <a:lstStyle/>
                    <a:p>
                      <a:pPr algn="l" fontAlgn="b"/>
                      <a:r>
                        <a:rPr lang="en-US" sz="3200" b="1" u="none" strike="noStrike">
                          <a:solidFill>
                            <a:srgbClr val="000000"/>
                          </a:solidFill>
                          <a:effectLst/>
                        </a:rPr>
                        <a:t>Miskolc</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2</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0720652"/>
                  </a:ext>
                </a:extLst>
              </a:tr>
              <a:tr h="405028">
                <a:tc>
                  <a:txBody>
                    <a:bodyPr/>
                    <a:lstStyle/>
                    <a:p>
                      <a:pPr algn="l" fontAlgn="b"/>
                      <a:r>
                        <a:rPr lang="en-US" sz="3200" b="1" u="none" strike="noStrike">
                          <a:solidFill>
                            <a:srgbClr val="000000"/>
                          </a:solidFill>
                          <a:effectLst/>
                        </a:rPr>
                        <a:t>Mosdós</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1</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5602321"/>
                  </a:ext>
                </a:extLst>
              </a:tr>
              <a:tr h="405028">
                <a:tc>
                  <a:txBody>
                    <a:bodyPr/>
                    <a:lstStyle/>
                    <a:p>
                      <a:pPr algn="l" fontAlgn="b"/>
                      <a:r>
                        <a:rPr lang="en-US" sz="3200" b="1" u="none" strike="noStrike">
                          <a:solidFill>
                            <a:srgbClr val="000000"/>
                          </a:solidFill>
                          <a:effectLst/>
                        </a:rPr>
                        <a:t>Szeged </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4</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2001526"/>
                  </a:ext>
                </a:extLst>
              </a:tr>
              <a:tr h="405028">
                <a:tc>
                  <a:txBody>
                    <a:bodyPr/>
                    <a:lstStyle/>
                    <a:p>
                      <a:pPr algn="l" fontAlgn="b"/>
                      <a:r>
                        <a:rPr lang="en-US" sz="3200" b="1" u="none" strike="noStrike">
                          <a:solidFill>
                            <a:srgbClr val="000000"/>
                          </a:solidFill>
                          <a:effectLst/>
                        </a:rPr>
                        <a:t>Szombathely</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2</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4398883"/>
                  </a:ext>
                </a:extLst>
              </a:tr>
              <a:tr h="405028">
                <a:tc>
                  <a:txBody>
                    <a:bodyPr/>
                    <a:lstStyle/>
                    <a:p>
                      <a:pPr algn="l" fontAlgn="b"/>
                      <a:r>
                        <a:rPr lang="en-US" sz="3200" b="1" u="none" strike="noStrike">
                          <a:solidFill>
                            <a:srgbClr val="000000"/>
                          </a:solidFill>
                          <a:effectLst/>
                        </a:rPr>
                        <a:t>Törökbálint</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a:solidFill>
                            <a:srgbClr val="000000"/>
                          </a:solidFill>
                          <a:effectLst/>
                        </a:rPr>
                        <a:t>1</a:t>
                      </a:r>
                      <a:endParaRPr lang="en-US" sz="3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5107129"/>
                  </a:ext>
                </a:extLst>
              </a:tr>
              <a:tr h="405028">
                <a:tc>
                  <a:txBody>
                    <a:bodyPr/>
                    <a:lstStyle/>
                    <a:p>
                      <a:pPr algn="l" fontAlgn="b"/>
                      <a:r>
                        <a:rPr lang="en-US" sz="3200" b="1" u="none" strike="noStrike">
                          <a:solidFill>
                            <a:srgbClr val="000000"/>
                          </a:solidFill>
                          <a:effectLst/>
                        </a:rPr>
                        <a:t>Zalaegerszeg</a:t>
                      </a:r>
                      <a:endParaRPr lang="en-US" sz="32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b="1" u="none" strike="noStrike" dirty="0">
                          <a:solidFill>
                            <a:srgbClr val="000000"/>
                          </a:solidFill>
                          <a:effectLst/>
                        </a:rPr>
                        <a:t>1</a:t>
                      </a:r>
                      <a:endParaRPr lang="en-US" sz="3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4265973"/>
                  </a:ext>
                </a:extLst>
              </a:tr>
            </a:tbl>
          </a:graphicData>
        </a:graphic>
      </p:graphicFrame>
      <p:sp>
        <p:nvSpPr>
          <p:cNvPr id="24" name="Shape 2526"/>
          <p:cNvSpPr/>
          <p:nvPr/>
        </p:nvSpPr>
        <p:spPr>
          <a:xfrm>
            <a:off x="1847734" y="42653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 name="Shape 2596"/>
          <p:cNvSpPr/>
          <p:nvPr/>
        </p:nvSpPr>
        <p:spPr>
          <a:xfrm>
            <a:off x="1847734" y="6987415"/>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Tree>
    <p:extLst>
      <p:ext uri="{BB962C8B-B14F-4D97-AF65-F5344CB8AC3E}">
        <p14:creationId xmlns:p14="http://schemas.microsoft.com/office/powerpoint/2010/main" val="237796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2722040" y="743713"/>
            <a:ext cx="11162095" cy="1194238"/>
          </a:xfrm>
          <a:prstGeom prst="rect">
            <a:avLst/>
          </a:prstGeom>
          <a:noFill/>
        </p:spPr>
        <p:txBody>
          <a:bodyPr wrap="none" rtlCol="0">
            <a:spAutoFit/>
          </a:bodyPr>
          <a:lstStyle/>
          <a:p>
            <a:pPr algn="ctr">
              <a:lnSpc>
                <a:spcPts val="10000"/>
              </a:lnSpc>
            </a:pPr>
            <a:r>
              <a:rPr lang="hu-HU" sz="4800" b="1" dirty="0" smtClean="0">
                <a:solidFill>
                  <a:schemeClr val="tx2"/>
                </a:solidFill>
                <a:latin typeface="League Spartan" charset="0"/>
                <a:ea typeface="League Spartan" charset="0"/>
                <a:cs typeface="League Spartan" charset="0"/>
              </a:rPr>
              <a:t>NUMBER OF PATIENTS BY CENTERS</a:t>
            </a:r>
            <a:endParaRPr lang="en-US" sz="4800" b="1" dirty="0">
              <a:solidFill>
                <a:schemeClr val="tx2"/>
              </a:solidFill>
              <a:latin typeface="League Spartan" charset="0"/>
              <a:ea typeface="League Spartan" charset="0"/>
              <a:cs typeface="League Spartan" charset="0"/>
            </a:endParaRPr>
          </a:p>
        </p:txBody>
      </p:sp>
      <p:sp>
        <p:nvSpPr>
          <p:cNvPr id="24" name="TextBox 23"/>
          <p:cNvSpPr txBox="1"/>
          <p:nvPr/>
        </p:nvSpPr>
        <p:spPr>
          <a:xfrm>
            <a:off x="15962008" y="8979779"/>
            <a:ext cx="4866397"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MULTICENTER PATIENTS</a:t>
            </a:r>
            <a:endParaRPr lang="en-US" sz="3000" b="1" dirty="0">
              <a:solidFill>
                <a:schemeClr val="tx2"/>
              </a:solidFill>
              <a:latin typeface="League Spartan" charset="0"/>
              <a:ea typeface="League Spartan" charset="0"/>
              <a:cs typeface="League Spartan" charset="0"/>
            </a:endParaRPr>
          </a:p>
        </p:txBody>
      </p:sp>
      <p:sp>
        <p:nvSpPr>
          <p:cNvPr id="31" name="Subtitle 2"/>
          <p:cNvSpPr txBox="1">
            <a:spLocks/>
          </p:cNvSpPr>
          <p:nvPr/>
        </p:nvSpPr>
        <p:spPr>
          <a:xfrm>
            <a:off x="15851462" y="9470277"/>
            <a:ext cx="7719042" cy="2976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In some cases patients are registered </a:t>
            </a:r>
            <a:r>
              <a:rPr lang="en-US" sz="2700" dirty="0" smtClean="0">
                <a:solidFill>
                  <a:schemeClr val="tx1"/>
                </a:solidFill>
                <a:latin typeface="Open Sans" charset="0"/>
                <a:ea typeface="Open Sans" charset="0"/>
                <a:cs typeface="Open Sans" charset="0"/>
              </a:rPr>
              <a:t>at </a:t>
            </a:r>
            <a:r>
              <a:rPr lang="hu-HU" sz="2700" dirty="0" smtClean="0">
                <a:solidFill>
                  <a:schemeClr val="tx1"/>
                </a:solidFill>
                <a:latin typeface="Open Sans" charset="0"/>
                <a:ea typeface="Open Sans" charset="0"/>
                <a:cs typeface="Open Sans" charset="0"/>
              </a:rPr>
              <a:t>two or more centers in the same time. The reason of this </a:t>
            </a:r>
            <a:r>
              <a:rPr lang="en-US" sz="2700" dirty="0" smtClean="0">
                <a:solidFill>
                  <a:schemeClr val="tx1"/>
                </a:solidFill>
                <a:latin typeface="Open Sans" charset="0"/>
                <a:ea typeface="Open Sans" charset="0"/>
                <a:cs typeface="Open Sans" charset="0"/>
              </a:rPr>
              <a:t>is </a:t>
            </a:r>
            <a:r>
              <a:rPr lang="hu-HU" sz="2700" dirty="0" smtClean="0">
                <a:solidFill>
                  <a:schemeClr val="tx1"/>
                </a:solidFill>
                <a:latin typeface="Open Sans" charset="0"/>
                <a:ea typeface="Open Sans" charset="0"/>
                <a:cs typeface="Open Sans" charset="0"/>
              </a:rPr>
              <a:t>mostly the running transition from the pediatric care to the adult center or the distance of the centers</a:t>
            </a:r>
            <a:endParaRPr lang="en-US" sz="2700" dirty="0">
              <a:solidFill>
                <a:schemeClr val="tx1"/>
              </a:solidFill>
              <a:latin typeface="Open Sans" charset="0"/>
              <a:ea typeface="Open Sans" charset="0"/>
              <a:cs typeface="Open Sans" charset="0"/>
            </a:endParaRPr>
          </a:p>
        </p:txBody>
      </p:sp>
      <p:sp>
        <p:nvSpPr>
          <p:cNvPr id="36" name="TextBox 35"/>
          <p:cNvSpPr txBox="1"/>
          <p:nvPr/>
        </p:nvSpPr>
        <p:spPr>
          <a:xfrm>
            <a:off x="15962008" y="3298483"/>
            <a:ext cx="1893467"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CF CARE</a:t>
            </a:r>
            <a:endParaRPr lang="en-US" sz="3000" b="1" dirty="0">
              <a:solidFill>
                <a:schemeClr val="tx2"/>
              </a:solidFill>
              <a:latin typeface="League Spartan" charset="0"/>
              <a:ea typeface="League Spartan" charset="0"/>
              <a:cs typeface="League Spartan" charset="0"/>
            </a:endParaRPr>
          </a:p>
        </p:txBody>
      </p:sp>
      <p:sp>
        <p:nvSpPr>
          <p:cNvPr id="37" name="Subtitle 2"/>
          <p:cNvSpPr txBox="1">
            <a:spLocks/>
          </p:cNvSpPr>
          <p:nvPr/>
        </p:nvSpPr>
        <p:spPr>
          <a:xfrm>
            <a:off x="15851462" y="3903281"/>
            <a:ext cx="7719042"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There are 18 different locations in Hungary where CF care is currently avaiable</a:t>
            </a:r>
            <a:endParaRPr lang="en-US" sz="2700" dirty="0">
              <a:solidFill>
                <a:schemeClr val="tx1"/>
              </a:solidFill>
              <a:latin typeface="Open Sans" charset="0"/>
              <a:ea typeface="Open Sans" charset="0"/>
              <a:cs typeface="Open Sans" charset="0"/>
            </a:endParaRPr>
          </a:p>
        </p:txBody>
      </p:sp>
      <p:sp>
        <p:nvSpPr>
          <p:cNvPr id="39" name="TextBox 38"/>
          <p:cNvSpPr txBox="1"/>
          <p:nvPr/>
        </p:nvSpPr>
        <p:spPr>
          <a:xfrm>
            <a:off x="15962008" y="5877560"/>
            <a:ext cx="2021707"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CENTERS</a:t>
            </a:r>
            <a:endParaRPr lang="en-US" sz="3000" b="1" dirty="0">
              <a:solidFill>
                <a:schemeClr val="tx2"/>
              </a:solidFill>
              <a:latin typeface="League Spartan" charset="0"/>
              <a:ea typeface="League Spartan" charset="0"/>
              <a:cs typeface="League Spartan" charset="0"/>
            </a:endParaRPr>
          </a:p>
        </p:txBody>
      </p:sp>
      <p:sp>
        <p:nvSpPr>
          <p:cNvPr id="40" name="Subtitle 2"/>
          <p:cNvSpPr txBox="1">
            <a:spLocks/>
          </p:cNvSpPr>
          <p:nvPr/>
        </p:nvSpPr>
        <p:spPr>
          <a:xfrm>
            <a:off x="15851462" y="6482358"/>
            <a:ext cx="7719042"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The biggest </a:t>
            </a:r>
            <a:r>
              <a:rPr lang="en-US" sz="2700" dirty="0" smtClean="0">
                <a:solidFill>
                  <a:schemeClr val="tx1"/>
                </a:solidFill>
                <a:latin typeface="Open Sans" charset="0"/>
                <a:ea typeface="Open Sans" charset="0"/>
                <a:cs typeface="Open Sans" charset="0"/>
              </a:rPr>
              <a:t>centers </a:t>
            </a:r>
            <a:r>
              <a:rPr lang="hu-HU" sz="2700" dirty="0" smtClean="0">
                <a:solidFill>
                  <a:schemeClr val="tx1"/>
                </a:solidFill>
                <a:latin typeface="Open Sans" charset="0"/>
                <a:ea typeface="Open Sans" charset="0"/>
                <a:cs typeface="Open Sans" charset="0"/>
              </a:rPr>
              <a:t>are Heim Pál Hospital (children) and Korányi Institute (adult). Both are located in Budapest</a:t>
            </a:r>
            <a:endParaRPr lang="en-US" sz="2700" dirty="0">
              <a:solidFill>
                <a:schemeClr val="tx1"/>
              </a:solidFill>
              <a:latin typeface="Open Sans" charset="0"/>
              <a:ea typeface="Open Sans" charset="0"/>
              <a:cs typeface="Open Sans" charset="0"/>
            </a:endParaRPr>
          </a:p>
        </p:txBody>
      </p:sp>
      <p:grpSp>
        <p:nvGrpSpPr>
          <p:cNvPr id="41" name="Group 40"/>
          <p:cNvGrpSpPr/>
          <p:nvPr/>
        </p:nvGrpSpPr>
        <p:grpSpPr>
          <a:xfrm>
            <a:off x="14583134" y="3985005"/>
            <a:ext cx="997216" cy="906562"/>
            <a:chOff x="2790820" y="6602587"/>
            <a:chExt cx="1068508" cy="971373"/>
          </a:xfrm>
          <a:solidFill>
            <a:schemeClr val="accent3"/>
          </a:solidFill>
        </p:grpSpPr>
        <p:sp>
          <p:nvSpPr>
            <p:cNvPr id="42" name="Freeform 4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3" name="Freeform 4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grpSp>
      <p:graphicFrame>
        <p:nvGraphicFramePr>
          <p:cNvPr id="21" name="Picture Placeholder 20"/>
          <p:cNvGraphicFramePr>
            <a:graphicFrameLocks noGrp="1"/>
          </p:cNvGraphicFramePr>
          <p:nvPr>
            <p:ph type="pic" sz="quarter" idx="17"/>
            <p:extLst>
              <p:ext uri="{D42A27DB-BD31-4B8C-83A1-F6EECF244321}">
                <p14:modId xmlns:p14="http://schemas.microsoft.com/office/powerpoint/2010/main" val="3342331586"/>
              </p:ext>
            </p:extLst>
          </p:nvPr>
        </p:nvGraphicFramePr>
        <p:xfrm>
          <a:off x="-1" y="0"/>
          <a:ext cx="14002935" cy="13716000"/>
        </p:xfrm>
        <a:graphic>
          <a:graphicData uri="http://schemas.openxmlformats.org/drawingml/2006/chart">
            <c:chart xmlns:c="http://schemas.openxmlformats.org/drawingml/2006/chart" xmlns:r="http://schemas.openxmlformats.org/officeDocument/2006/relationships" r:id="rId3"/>
          </a:graphicData>
        </a:graphic>
      </p:graphicFrame>
      <p:sp>
        <p:nvSpPr>
          <p:cNvPr id="23" name="Shape 2939"/>
          <p:cNvSpPr/>
          <p:nvPr/>
        </p:nvSpPr>
        <p:spPr>
          <a:xfrm>
            <a:off x="14649291" y="10622405"/>
            <a:ext cx="814376" cy="672521"/>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0070C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 name="Shape 2814"/>
          <p:cNvSpPr/>
          <p:nvPr/>
        </p:nvSpPr>
        <p:spPr>
          <a:xfrm>
            <a:off x="14776998" y="7129184"/>
            <a:ext cx="727151" cy="757516"/>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accent3">
              <a:lumMod val="7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Tree>
    <p:extLst>
      <p:ext uri="{BB962C8B-B14F-4D97-AF65-F5344CB8AC3E}">
        <p14:creationId xmlns:p14="http://schemas.microsoft.com/office/powerpoint/2010/main" val="2464273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6832172" y="362713"/>
            <a:ext cx="10390794" cy="1374735"/>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FEV1% BY AGE GROUPS</a:t>
            </a:r>
            <a:endParaRPr lang="en-US" sz="6600" b="1" dirty="0">
              <a:solidFill>
                <a:schemeClr val="tx2"/>
              </a:solidFill>
              <a:latin typeface="League Spartan" charset="0"/>
              <a:ea typeface="League Spartan" charset="0"/>
              <a:cs typeface="League Spartan" charset="0"/>
            </a:endParaRPr>
          </a:p>
        </p:txBody>
      </p:sp>
      <p:graphicFrame>
        <p:nvGraphicFramePr>
          <p:cNvPr id="6" name="Chart 5"/>
          <p:cNvGraphicFramePr>
            <a:graphicFrameLocks/>
          </p:cNvGraphicFramePr>
          <p:nvPr>
            <p:extLst>
              <p:ext uri="{D42A27DB-BD31-4B8C-83A1-F6EECF244321}">
                <p14:modId xmlns:p14="http://schemas.microsoft.com/office/powerpoint/2010/main" val="669942756"/>
              </p:ext>
            </p:extLst>
          </p:nvPr>
        </p:nvGraphicFramePr>
        <p:xfrm>
          <a:off x="461332" y="1760396"/>
          <a:ext cx="23179718" cy="111403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158034" y="13040380"/>
            <a:ext cx="5739071" cy="523220"/>
          </a:xfrm>
          <a:prstGeom prst="rect">
            <a:avLst/>
          </a:prstGeom>
          <a:noFill/>
        </p:spPr>
        <p:txBody>
          <a:bodyPr wrap="none" rtlCol="0" anchor="ctr" anchorCtr="0">
            <a:spAutoFit/>
          </a:bodyPr>
          <a:lstStyle/>
          <a:p>
            <a:pPr algn="ctr"/>
            <a:r>
              <a:rPr lang="en-US" sz="2800" b="1" dirty="0" smtClean="0">
                <a:solidFill>
                  <a:schemeClr val="tx1">
                    <a:lumMod val="40000"/>
                    <a:lumOff val="60000"/>
                  </a:schemeClr>
                </a:solidFill>
                <a:latin typeface="Open Sans" charset="0"/>
                <a:ea typeface="Open Sans" charset="0"/>
                <a:cs typeface="Open Sans" charset="0"/>
              </a:rPr>
              <a:t>Excluding t</a:t>
            </a:r>
            <a:r>
              <a:rPr lang="hu-HU" sz="2800" b="1" dirty="0" smtClean="0">
                <a:solidFill>
                  <a:schemeClr val="tx1">
                    <a:lumMod val="40000"/>
                    <a:lumOff val="60000"/>
                  </a:schemeClr>
                </a:solidFill>
                <a:latin typeface="Open Sans" charset="0"/>
                <a:ea typeface="Open Sans" charset="0"/>
                <a:cs typeface="Open Sans" charset="0"/>
              </a:rPr>
              <a:t>ransplanted patiens</a:t>
            </a:r>
            <a:endParaRPr lang="en-US" sz="2800" b="1" dirty="0">
              <a:solidFill>
                <a:schemeClr val="tx1">
                  <a:lumMod val="40000"/>
                  <a:lumOff val="60000"/>
                </a:schemeClr>
              </a:solidFill>
              <a:latin typeface="Open Sans" charset="0"/>
              <a:ea typeface="Open Sans" charset="0"/>
              <a:cs typeface="Open Sans" charset="0"/>
            </a:endParaRPr>
          </a:p>
        </p:txBody>
      </p:sp>
      <p:sp>
        <p:nvSpPr>
          <p:cNvPr id="5" name="TextBox 4"/>
          <p:cNvSpPr txBox="1"/>
          <p:nvPr/>
        </p:nvSpPr>
        <p:spPr>
          <a:xfrm>
            <a:off x="1252619" y="11882766"/>
            <a:ext cx="763963" cy="461665"/>
          </a:xfrm>
          <a:prstGeom prst="rect">
            <a:avLst/>
          </a:prstGeom>
          <a:solidFill>
            <a:schemeClr val="bg1"/>
          </a:solidFill>
        </p:spPr>
        <p:txBody>
          <a:bodyPr wrap="square" rtlCol="0">
            <a:spAutoFit/>
          </a:bodyPr>
          <a:lstStyle/>
          <a:p>
            <a:r>
              <a:rPr lang="hu-HU" sz="2400" dirty="0" smtClean="0"/>
              <a:t>Man</a:t>
            </a:r>
            <a:endParaRPr lang="en-US" sz="2400" dirty="0"/>
          </a:p>
        </p:txBody>
      </p:sp>
      <p:sp>
        <p:nvSpPr>
          <p:cNvPr id="8" name="TextBox 7"/>
          <p:cNvSpPr txBox="1"/>
          <p:nvPr/>
        </p:nvSpPr>
        <p:spPr>
          <a:xfrm>
            <a:off x="1348599" y="12339970"/>
            <a:ext cx="1174189" cy="461665"/>
          </a:xfrm>
          <a:prstGeom prst="rect">
            <a:avLst/>
          </a:prstGeom>
          <a:solidFill>
            <a:schemeClr val="bg1"/>
          </a:solidFill>
        </p:spPr>
        <p:txBody>
          <a:bodyPr wrap="square" rtlCol="0">
            <a:spAutoFit/>
          </a:bodyPr>
          <a:lstStyle/>
          <a:p>
            <a:r>
              <a:rPr lang="hu-HU" sz="2400" dirty="0" smtClean="0"/>
              <a:t>Woman</a:t>
            </a:r>
            <a:endParaRPr lang="en-US" sz="2400" dirty="0"/>
          </a:p>
        </p:txBody>
      </p:sp>
    </p:spTree>
    <p:extLst>
      <p:ext uri="{BB962C8B-B14F-4D97-AF65-F5344CB8AC3E}">
        <p14:creationId xmlns:p14="http://schemas.microsoft.com/office/powerpoint/2010/main" val="2384380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7044569" y="362713"/>
            <a:ext cx="9965998" cy="1374735"/>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FVC% BY AGE GROUPS</a:t>
            </a:r>
            <a:endParaRPr lang="en-US" sz="6600" b="1" dirty="0">
              <a:solidFill>
                <a:schemeClr val="tx2"/>
              </a:solidFill>
              <a:latin typeface="League Spartan" charset="0"/>
              <a:ea typeface="League Spartan" charset="0"/>
              <a:cs typeface="League Spartan" charset="0"/>
            </a:endParaRPr>
          </a:p>
        </p:txBody>
      </p:sp>
      <p:sp>
        <p:nvSpPr>
          <p:cNvPr id="7" name="TextBox 6"/>
          <p:cNvSpPr txBox="1"/>
          <p:nvPr/>
        </p:nvSpPr>
        <p:spPr>
          <a:xfrm>
            <a:off x="9158034" y="13040380"/>
            <a:ext cx="5739071" cy="523220"/>
          </a:xfrm>
          <a:prstGeom prst="rect">
            <a:avLst/>
          </a:prstGeom>
          <a:noFill/>
        </p:spPr>
        <p:txBody>
          <a:bodyPr wrap="none" rtlCol="0" anchor="ctr" anchorCtr="0">
            <a:spAutoFit/>
          </a:bodyPr>
          <a:lstStyle/>
          <a:p>
            <a:pPr algn="ctr"/>
            <a:r>
              <a:rPr lang="en-US" sz="2800" b="1" dirty="0" smtClean="0">
                <a:solidFill>
                  <a:schemeClr val="tx1">
                    <a:lumMod val="40000"/>
                    <a:lumOff val="60000"/>
                  </a:schemeClr>
                </a:solidFill>
                <a:latin typeface="Open Sans" charset="0"/>
                <a:ea typeface="Open Sans" charset="0"/>
                <a:cs typeface="Open Sans" charset="0"/>
              </a:rPr>
              <a:t>Excluding t</a:t>
            </a:r>
            <a:r>
              <a:rPr lang="hu-HU" sz="2800" b="1" dirty="0" smtClean="0">
                <a:solidFill>
                  <a:schemeClr val="tx1">
                    <a:lumMod val="40000"/>
                    <a:lumOff val="60000"/>
                  </a:schemeClr>
                </a:solidFill>
                <a:latin typeface="Open Sans" charset="0"/>
                <a:ea typeface="Open Sans" charset="0"/>
                <a:cs typeface="Open Sans" charset="0"/>
              </a:rPr>
              <a:t>ransplanted patiens</a:t>
            </a:r>
            <a:endParaRPr lang="en-US" sz="2800" b="1" dirty="0">
              <a:solidFill>
                <a:schemeClr val="tx1">
                  <a:lumMod val="40000"/>
                  <a:lumOff val="60000"/>
                </a:schemeClr>
              </a:solidFill>
              <a:latin typeface="Open Sans" charset="0"/>
              <a:ea typeface="Open Sans" charset="0"/>
              <a:cs typeface="Open Sans" charset="0"/>
            </a:endParaRPr>
          </a:p>
        </p:txBody>
      </p:sp>
      <p:graphicFrame>
        <p:nvGraphicFramePr>
          <p:cNvPr id="5" name="Chart 4"/>
          <p:cNvGraphicFramePr>
            <a:graphicFrameLocks/>
          </p:cNvGraphicFramePr>
          <p:nvPr>
            <p:extLst>
              <p:ext uri="{D42A27DB-BD31-4B8C-83A1-F6EECF244321}">
                <p14:modId xmlns:p14="http://schemas.microsoft.com/office/powerpoint/2010/main" val="2563733239"/>
              </p:ext>
            </p:extLst>
          </p:nvPr>
        </p:nvGraphicFramePr>
        <p:xfrm>
          <a:off x="331247" y="1737448"/>
          <a:ext cx="23767003" cy="113029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09087" y="12078714"/>
            <a:ext cx="763963" cy="461665"/>
          </a:xfrm>
          <a:prstGeom prst="rect">
            <a:avLst/>
          </a:prstGeom>
          <a:solidFill>
            <a:schemeClr val="bg1"/>
          </a:solidFill>
        </p:spPr>
        <p:txBody>
          <a:bodyPr wrap="square" rtlCol="0">
            <a:spAutoFit/>
          </a:bodyPr>
          <a:lstStyle/>
          <a:p>
            <a:r>
              <a:rPr lang="hu-HU" sz="2400" dirty="0" smtClean="0"/>
              <a:t>Man</a:t>
            </a:r>
            <a:endParaRPr lang="en-US" sz="2400" dirty="0"/>
          </a:p>
        </p:txBody>
      </p:sp>
      <p:sp>
        <p:nvSpPr>
          <p:cNvPr id="8" name="TextBox 7"/>
          <p:cNvSpPr txBox="1"/>
          <p:nvPr/>
        </p:nvSpPr>
        <p:spPr>
          <a:xfrm>
            <a:off x="1217973" y="12535909"/>
            <a:ext cx="1174189" cy="461665"/>
          </a:xfrm>
          <a:prstGeom prst="rect">
            <a:avLst/>
          </a:prstGeom>
          <a:solidFill>
            <a:schemeClr val="bg1"/>
          </a:solidFill>
        </p:spPr>
        <p:txBody>
          <a:bodyPr wrap="square" rtlCol="0">
            <a:spAutoFit/>
          </a:bodyPr>
          <a:lstStyle/>
          <a:p>
            <a:r>
              <a:rPr lang="hu-HU" sz="2400" dirty="0" smtClean="0"/>
              <a:t>Woman</a:t>
            </a:r>
            <a:endParaRPr lang="en-US" sz="2400" dirty="0"/>
          </a:p>
        </p:txBody>
      </p:sp>
    </p:spTree>
    <p:extLst>
      <p:ext uri="{BB962C8B-B14F-4D97-AF65-F5344CB8AC3E}">
        <p14:creationId xmlns:p14="http://schemas.microsoft.com/office/powerpoint/2010/main" val="3274551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Box 158"/>
          <p:cNvSpPr txBox="1"/>
          <p:nvPr/>
        </p:nvSpPr>
        <p:spPr>
          <a:xfrm>
            <a:off x="751001" y="5341216"/>
            <a:ext cx="6000691" cy="2657138"/>
          </a:xfrm>
          <a:prstGeom prst="rect">
            <a:avLst/>
          </a:prstGeom>
          <a:noFill/>
        </p:spPr>
        <p:txBody>
          <a:bodyPr wrap="square" rtlCol="0">
            <a:spAutoFit/>
          </a:bodyPr>
          <a:lstStyle/>
          <a:p>
            <a:pPr>
              <a:lnSpc>
                <a:spcPts val="10000"/>
              </a:lnSpc>
            </a:pPr>
            <a:r>
              <a:rPr lang="hu-HU" sz="8000" b="1" dirty="0" smtClean="0">
                <a:solidFill>
                  <a:schemeClr val="tx2"/>
                </a:solidFill>
                <a:latin typeface="League Spartan" charset="0"/>
                <a:ea typeface="League Spartan" charset="0"/>
                <a:cs typeface="League Spartan" charset="0"/>
              </a:rPr>
              <a:t>GENETIC DETAILS</a:t>
            </a:r>
            <a:endParaRPr lang="en-US" sz="8000" b="1" dirty="0">
              <a:solidFill>
                <a:schemeClr val="tx2"/>
              </a:solidFill>
              <a:latin typeface="League Spartan" charset="0"/>
              <a:ea typeface="League Spartan" charset="0"/>
              <a:cs typeface="League Spartan" charset="0"/>
            </a:endParaRPr>
          </a:p>
        </p:txBody>
      </p:sp>
      <p:graphicFrame>
        <p:nvGraphicFramePr>
          <p:cNvPr id="163" name="Chart 162"/>
          <p:cNvGraphicFramePr>
            <a:graphicFrameLocks/>
          </p:cNvGraphicFramePr>
          <p:nvPr>
            <p:extLst>
              <p:ext uri="{D42A27DB-BD31-4B8C-83A1-F6EECF244321}">
                <p14:modId xmlns:p14="http://schemas.microsoft.com/office/powerpoint/2010/main" val="467356427"/>
              </p:ext>
            </p:extLst>
          </p:nvPr>
        </p:nvGraphicFramePr>
        <p:xfrm>
          <a:off x="7524750" y="1221556"/>
          <a:ext cx="16433800" cy="117895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990328" y="5939167"/>
            <a:ext cx="2935803" cy="461665"/>
          </a:xfrm>
          <a:prstGeom prst="rect">
            <a:avLst/>
          </a:prstGeom>
          <a:solidFill>
            <a:schemeClr val="bg1"/>
          </a:solidFill>
        </p:spPr>
        <p:txBody>
          <a:bodyPr wrap="square" rtlCol="0">
            <a:spAutoFit/>
          </a:bodyPr>
          <a:lstStyle/>
          <a:p>
            <a:r>
              <a:rPr lang="hu-HU" sz="2400" dirty="0" smtClean="0"/>
              <a:t>Two known mutations</a:t>
            </a:r>
            <a:endParaRPr lang="en-US" sz="2400" dirty="0"/>
          </a:p>
        </p:txBody>
      </p:sp>
      <p:sp>
        <p:nvSpPr>
          <p:cNvPr id="164" name="TextBox 163"/>
          <p:cNvSpPr txBox="1"/>
          <p:nvPr/>
        </p:nvSpPr>
        <p:spPr>
          <a:xfrm>
            <a:off x="7047478" y="7774386"/>
            <a:ext cx="2935803" cy="461665"/>
          </a:xfrm>
          <a:prstGeom prst="rect">
            <a:avLst/>
          </a:prstGeom>
          <a:solidFill>
            <a:schemeClr val="bg1"/>
          </a:solidFill>
        </p:spPr>
        <p:txBody>
          <a:bodyPr wrap="square" rtlCol="0">
            <a:spAutoFit/>
          </a:bodyPr>
          <a:lstStyle/>
          <a:p>
            <a:r>
              <a:rPr lang="hu-HU" sz="2400" dirty="0" smtClean="0"/>
              <a:t>One known mutation</a:t>
            </a:r>
            <a:endParaRPr lang="en-US" sz="2400" dirty="0"/>
          </a:p>
        </p:txBody>
      </p:sp>
      <p:sp>
        <p:nvSpPr>
          <p:cNvPr id="165" name="TextBox 164"/>
          <p:cNvSpPr txBox="1"/>
          <p:nvPr/>
        </p:nvSpPr>
        <p:spPr>
          <a:xfrm>
            <a:off x="15142787" y="12492367"/>
            <a:ext cx="763963" cy="461665"/>
          </a:xfrm>
          <a:prstGeom prst="rect">
            <a:avLst/>
          </a:prstGeom>
          <a:solidFill>
            <a:schemeClr val="bg1"/>
          </a:solidFill>
        </p:spPr>
        <p:txBody>
          <a:bodyPr wrap="square" rtlCol="0">
            <a:spAutoFit/>
          </a:bodyPr>
          <a:lstStyle/>
          <a:p>
            <a:r>
              <a:rPr lang="hu-HU" sz="2400" dirty="0" smtClean="0"/>
              <a:t>Man</a:t>
            </a:r>
            <a:endParaRPr lang="en-US" sz="2400" dirty="0"/>
          </a:p>
        </p:txBody>
      </p:sp>
      <p:sp>
        <p:nvSpPr>
          <p:cNvPr id="166" name="TextBox 165"/>
          <p:cNvSpPr txBox="1"/>
          <p:nvPr/>
        </p:nvSpPr>
        <p:spPr>
          <a:xfrm>
            <a:off x="16218461" y="12492367"/>
            <a:ext cx="1174189" cy="461665"/>
          </a:xfrm>
          <a:prstGeom prst="rect">
            <a:avLst/>
          </a:prstGeom>
          <a:solidFill>
            <a:schemeClr val="bg1"/>
          </a:solidFill>
        </p:spPr>
        <p:txBody>
          <a:bodyPr wrap="square" rtlCol="0">
            <a:spAutoFit/>
          </a:bodyPr>
          <a:lstStyle/>
          <a:p>
            <a:r>
              <a:rPr lang="hu-HU" sz="2400" dirty="0" smtClean="0"/>
              <a:t>Woman</a:t>
            </a:r>
            <a:endParaRPr lang="en-US" sz="2400" dirty="0"/>
          </a:p>
        </p:txBody>
      </p:sp>
    </p:spTree>
    <p:extLst>
      <p:ext uri="{BB962C8B-B14F-4D97-AF65-F5344CB8AC3E}">
        <p14:creationId xmlns:p14="http://schemas.microsoft.com/office/powerpoint/2010/main" val="3701471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6926655" y="362713"/>
            <a:ext cx="10201832" cy="1246752"/>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GENETIC DISTRIBUTION</a:t>
            </a:r>
            <a:endParaRPr lang="en-US" sz="6600" b="1" dirty="0">
              <a:solidFill>
                <a:schemeClr val="tx2"/>
              </a:solidFill>
              <a:latin typeface="League Spartan" charset="0"/>
              <a:ea typeface="League Spartan" charset="0"/>
              <a:cs typeface="League Spartan" charset="0"/>
            </a:endParaRPr>
          </a:p>
        </p:txBody>
      </p:sp>
      <p:graphicFrame>
        <p:nvGraphicFramePr>
          <p:cNvPr id="5" name="Chart 4"/>
          <p:cNvGraphicFramePr>
            <a:graphicFrameLocks/>
          </p:cNvGraphicFramePr>
          <p:nvPr>
            <p:extLst>
              <p:ext uri="{D42A27DB-BD31-4B8C-83A1-F6EECF244321}">
                <p14:modId xmlns:p14="http://schemas.microsoft.com/office/powerpoint/2010/main" val="421094960"/>
              </p:ext>
            </p:extLst>
          </p:nvPr>
        </p:nvGraphicFramePr>
        <p:xfrm>
          <a:off x="1752600" y="1737448"/>
          <a:ext cx="19773900" cy="1094985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823809" y="1460449"/>
            <a:ext cx="6407523" cy="553998"/>
          </a:xfrm>
          <a:prstGeom prst="rect">
            <a:avLst/>
          </a:prstGeom>
          <a:noFill/>
        </p:spPr>
        <p:txBody>
          <a:bodyPr wrap="none" rtlCol="0" anchor="ctr" anchorCtr="0">
            <a:spAutoFit/>
          </a:bodyPr>
          <a:lstStyle/>
          <a:p>
            <a:r>
              <a:rPr lang="hu-HU" sz="3000" b="1" dirty="0" smtClean="0">
                <a:solidFill>
                  <a:schemeClr val="accent5"/>
                </a:solidFill>
                <a:latin typeface="Open Sans" charset="0"/>
                <a:ea typeface="Open Sans" charset="0"/>
                <a:cs typeface="Open Sans" charset="0"/>
              </a:rPr>
              <a:t>dF508 homozygota by age groups</a:t>
            </a:r>
            <a:endParaRPr lang="en-US" sz="3000" b="1" dirty="0">
              <a:solidFill>
                <a:schemeClr val="accent5"/>
              </a:solidFill>
              <a:latin typeface="Open Sans" charset="0"/>
              <a:ea typeface="Open Sans" charset="0"/>
              <a:cs typeface="Open Sans" charset="0"/>
            </a:endParaRPr>
          </a:p>
        </p:txBody>
      </p:sp>
    </p:spTree>
    <p:extLst>
      <p:ext uri="{BB962C8B-B14F-4D97-AF65-F5344CB8AC3E}">
        <p14:creationId xmlns:p14="http://schemas.microsoft.com/office/powerpoint/2010/main" val="3943388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797573" y="1619748"/>
            <a:ext cx="6064481" cy="553998"/>
          </a:xfrm>
          <a:prstGeom prst="rect">
            <a:avLst/>
          </a:prstGeom>
          <a:noFill/>
        </p:spPr>
        <p:txBody>
          <a:bodyPr wrap="none" rtlCol="0" anchor="ctr" anchorCtr="0">
            <a:spAutoFit/>
          </a:bodyPr>
          <a:lstStyle/>
          <a:p>
            <a:r>
              <a:rPr lang="hu-HU" sz="3000" b="1" dirty="0" smtClean="0">
                <a:solidFill>
                  <a:schemeClr val="accent5"/>
                </a:solidFill>
                <a:latin typeface="Open Sans" charset="0"/>
                <a:ea typeface="Open Sans" charset="0"/>
                <a:cs typeface="Open Sans" charset="0"/>
              </a:rPr>
              <a:t>dF508 homozygota by countries</a:t>
            </a:r>
            <a:endParaRPr lang="en-US" sz="3000" b="1" dirty="0">
              <a:solidFill>
                <a:schemeClr val="accent5"/>
              </a:solidFill>
              <a:latin typeface="Open Sans" charset="0"/>
              <a:ea typeface="Open Sans" charset="0"/>
              <a:cs typeface="Open Sans" charset="0"/>
            </a:endParaRPr>
          </a:p>
        </p:txBody>
      </p:sp>
      <p:sp>
        <p:nvSpPr>
          <p:cNvPr id="52" name="TextBox 51"/>
          <p:cNvSpPr txBox="1"/>
          <p:nvPr/>
        </p:nvSpPr>
        <p:spPr>
          <a:xfrm>
            <a:off x="740423" y="502962"/>
            <a:ext cx="21833827" cy="1287660"/>
          </a:xfrm>
          <a:prstGeom prst="rect">
            <a:avLst/>
          </a:prstGeom>
          <a:noFill/>
        </p:spPr>
        <p:txBody>
          <a:bodyPr wrap="square" rtlCol="0">
            <a:spAutoFit/>
          </a:bodyPr>
          <a:lstStyle/>
          <a:p>
            <a:pPr>
              <a:lnSpc>
                <a:spcPts val="10000"/>
              </a:lnSpc>
            </a:pPr>
            <a:r>
              <a:rPr lang="hu-HU" sz="8000" b="1" dirty="0" smtClean="0">
                <a:solidFill>
                  <a:schemeClr val="tx2"/>
                </a:solidFill>
                <a:latin typeface="League Spartan" charset="0"/>
                <a:ea typeface="League Spartan" charset="0"/>
                <a:cs typeface="League Spartan" charset="0"/>
              </a:rPr>
              <a:t>GENETIC DISTRIBUTION</a:t>
            </a:r>
            <a:endParaRPr lang="en-US" sz="8000" b="1" dirty="0">
              <a:solidFill>
                <a:schemeClr val="tx2"/>
              </a:solidFill>
              <a:latin typeface="League Spartan" charset="0"/>
              <a:ea typeface="League Spartan" charset="0"/>
              <a:cs typeface="League Spartan" charset="0"/>
            </a:endParaRPr>
          </a:p>
        </p:txBody>
      </p:sp>
      <p:pic>
        <p:nvPicPr>
          <p:cNvPr id="6" name="Picture 5"/>
          <p:cNvPicPr>
            <a:picLocks noChangeAspect="1"/>
          </p:cNvPicPr>
          <p:nvPr/>
        </p:nvPicPr>
        <p:blipFill>
          <a:blip r:embed="rId3"/>
          <a:stretch>
            <a:fillRect/>
          </a:stretch>
        </p:blipFill>
        <p:spPr>
          <a:xfrm>
            <a:off x="6000750" y="1981122"/>
            <a:ext cx="18313860" cy="11408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40612" y="6390608"/>
            <a:ext cx="4898960" cy="3539430"/>
          </a:xfrm>
          <a:prstGeom prst="rect">
            <a:avLst/>
          </a:prstGeom>
        </p:spPr>
        <p:txBody>
          <a:bodyPr wrap="square">
            <a:spAutoFit/>
          </a:bodyPr>
          <a:lstStyle/>
          <a:p>
            <a:r>
              <a:rPr lang="hu-HU" sz="3200" dirty="0" smtClean="0">
                <a:solidFill>
                  <a:schemeClr val="bg1">
                    <a:lumMod val="65000"/>
                  </a:schemeClr>
                </a:solidFill>
              </a:rPr>
              <a:t>Most </a:t>
            </a:r>
            <a:r>
              <a:rPr lang="en-US" sz="3200" dirty="0" smtClean="0">
                <a:solidFill>
                  <a:schemeClr val="bg1">
                    <a:lumMod val="65000"/>
                  </a:schemeClr>
                </a:solidFill>
              </a:rPr>
              <a:t>/ </a:t>
            </a:r>
            <a:r>
              <a:rPr lang="hu-HU" sz="3200" dirty="0" smtClean="0">
                <a:solidFill>
                  <a:schemeClr val="bg1">
                    <a:lumMod val="65000"/>
                  </a:schemeClr>
                </a:solidFill>
              </a:rPr>
              <a:t>le</a:t>
            </a:r>
            <a:r>
              <a:rPr lang="en-US" sz="3200" dirty="0" err="1" smtClean="0">
                <a:solidFill>
                  <a:schemeClr val="bg1">
                    <a:lumMod val="65000"/>
                  </a:schemeClr>
                </a:solidFill>
              </a:rPr>
              <a:t>ast</a:t>
            </a:r>
            <a:r>
              <a:rPr lang="en-US" sz="3200" dirty="0" smtClean="0">
                <a:solidFill>
                  <a:schemeClr val="bg1">
                    <a:lumMod val="65000"/>
                  </a:schemeClr>
                </a:solidFill>
              </a:rPr>
              <a:t> </a:t>
            </a:r>
            <a:r>
              <a:rPr lang="hu-HU" sz="3200" dirty="0" smtClean="0">
                <a:solidFill>
                  <a:schemeClr val="bg1">
                    <a:lumMod val="65000"/>
                  </a:schemeClr>
                </a:solidFill>
              </a:rPr>
              <a:t>populated counties in Hungary:</a:t>
            </a:r>
          </a:p>
          <a:p>
            <a:r>
              <a:rPr lang="hu-HU" sz="3200" dirty="0" smtClean="0">
                <a:solidFill>
                  <a:schemeClr val="bg1">
                    <a:lumMod val="65000"/>
                  </a:schemeClr>
                </a:solidFill>
              </a:rPr>
              <a:t/>
            </a:r>
            <a:br>
              <a:rPr lang="hu-HU" sz="3200" dirty="0" smtClean="0">
                <a:solidFill>
                  <a:schemeClr val="bg1">
                    <a:lumMod val="65000"/>
                  </a:schemeClr>
                </a:solidFill>
              </a:rPr>
            </a:br>
            <a:r>
              <a:rPr lang="hu-HU" sz="3200" dirty="0" smtClean="0">
                <a:solidFill>
                  <a:schemeClr val="bg1">
                    <a:lumMod val="65000"/>
                  </a:schemeClr>
                </a:solidFill>
              </a:rPr>
              <a:t> - Pest: 69</a:t>
            </a:r>
          </a:p>
          <a:p>
            <a:r>
              <a:rPr lang="hu-HU" sz="3200" dirty="0" smtClean="0">
                <a:solidFill>
                  <a:schemeClr val="bg1">
                    <a:lumMod val="65000"/>
                  </a:schemeClr>
                </a:solidFill>
              </a:rPr>
              <a:t> - Jász-Nagykun-Szolnok: 19 </a:t>
            </a:r>
            <a:br>
              <a:rPr lang="hu-HU" sz="3200" dirty="0" smtClean="0">
                <a:solidFill>
                  <a:schemeClr val="bg1">
                    <a:lumMod val="65000"/>
                  </a:schemeClr>
                </a:solidFill>
              </a:rPr>
            </a:br>
            <a:r>
              <a:rPr lang="hu-HU" sz="3200" dirty="0" smtClean="0">
                <a:solidFill>
                  <a:schemeClr val="bg1">
                    <a:lumMod val="65000"/>
                  </a:schemeClr>
                </a:solidFill>
              </a:rPr>
              <a:t> - Nógrád: 5</a:t>
            </a:r>
          </a:p>
          <a:p>
            <a:pPr marL="285750" indent="-285750">
              <a:buFontTx/>
              <a:buChar char="-"/>
            </a:pPr>
            <a:endParaRPr lang="en-US" sz="3200" dirty="0">
              <a:solidFill>
                <a:schemeClr val="bg1">
                  <a:lumMod val="65000"/>
                </a:schemeClr>
              </a:solidFill>
            </a:endParaRPr>
          </a:p>
        </p:txBody>
      </p:sp>
    </p:spTree>
    <p:extLst>
      <p:ext uri="{BB962C8B-B14F-4D97-AF65-F5344CB8AC3E}">
        <p14:creationId xmlns:p14="http://schemas.microsoft.com/office/powerpoint/2010/main" val="3776998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439150" y="-34901"/>
            <a:ext cx="16025486" cy="13750901"/>
          </a:xfrm>
          <a:prstGeom prst="rect">
            <a:avLst/>
          </a:prstGeom>
        </p:spPr>
      </p:pic>
      <p:sp>
        <p:nvSpPr>
          <p:cNvPr id="53" name="TextBox 52"/>
          <p:cNvSpPr txBox="1"/>
          <p:nvPr/>
        </p:nvSpPr>
        <p:spPr>
          <a:xfrm>
            <a:off x="797573" y="1619748"/>
            <a:ext cx="6705682" cy="553998"/>
          </a:xfrm>
          <a:prstGeom prst="rect">
            <a:avLst/>
          </a:prstGeom>
          <a:noFill/>
        </p:spPr>
        <p:txBody>
          <a:bodyPr wrap="none" rtlCol="0" anchor="ctr" anchorCtr="0">
            <a:spAutoFit/>
          </a:bodyPr>
          <a:lstStyle/>
          <a:p>
            <a:r>
              <a:rPr lang="hu-HU" sz="3000" b="1" dirty="0" smtClean="0">
                <a:solidFill>
                  <a:schemeClr val="accent5"/>
                </a:solidFill>
                <a:latin typeface="Open Sans" charset="0"/>
                <a:ea typeface="Open Sans" charset="0"/>
                <a:cs typeface="Open Sans" charset="0"/>
              </a:rPr>
              <a:t>dF508 homozygota by EU countries</a:t>
            </a:r>
            <a:endParaRPr lang="en-US" sz="3000" b="1" dirty="0">
              <a:solidFill>
                <a:schemeClr val="accent5"/>
              </a:solidFill>
              <a:latin typeface="Open Sans" charset="0"/>
              <a:ea typeface="Open Sans" charset="0"/>
              <a:cs typeface="Open Sans" charset="0"/>
            </a:endParaRPr>
          </a:p>
        </p:txBody>
      </p:sp>
      <p:sp>
        <p:nvSpPr>
          <p:cNvPr id="52" name="TextBox 51"/>
          <p:cNvSpPr txBox="1"/>
          <p:nvPr/>
        </p:nvSpPr>
        <p:spPr>
          <a:xfrm>
            <a:off x="740423" y="502962"/>
            <a:ext cx="21833827" cy="1287660"/>
          </a:xfrm>
          <a:prstGeom prst="rect">
            <a:avLst/>
          </a:prstGeom>
          <a:noFill/>
        </p:spPr>
        <p:txBody>
          <a:bodyPr wrap="square" rtlCol="0">
            <a:spAutoFit/>
          </a:bodyPr>
          <a:lstStyle/>
          <a:p>
            <a:pPr>
              <a:lnSpc>
                <a:spcPts val="10000"/>
              </a:lnSpc>
            </a:pPr>
            <a:r>
              <a:rPr lang="hu-HU" sz="8000" b="1" dirty="0" smtClean="0">
                <a:solidFill>
                  <a:schemeClr val="tx2"/>
                </a:solidFill>
                <a:latin typeface="League Spartan" charset="0"/>
                <a:ea typeface="League Spartan" charset="0"/>
                <a:cs typeface="League Spartan" charset="0"/>
              </a:rPr>
              <a:t>GENETIC DISTRIBUTION</a:t>
            </a:r>
            <a:endParaRPr lang="en-US" sz="8000" b="1" dirty="0">
              <a:solidFill>
                <a:schemeClr val="tx2"/>
              </a:solidFill>
              <a:latin typeface="League Spartan" charset="0"/>
              <a:ea typeface="League Spartan" charset="0"/>
              <a:cs typeface="League Spartan" charset="0"/>
            </a:endParaRPr>
          </a:p>
        </p:txBody>
      </p:sp>
    </p:spTree>
    <p:extLst>
      <p:ext uri="{BB962C8B-B14F-4D97-AF65-F5344CB8AC3E}">
        <p14:creationId xmlns:p14="http://schemas.microsoft.com/office/powerpoint/2010/main" val="2959533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23"/>
          </p:nvPr>
        </p:nvPicPr>
        <p:blipFill rotWithShape="1">
          <a:blip r:embed="rId3" cstate="email">
            <a:extLst>
              <a:ext uri="{28A0092B-C50C-407E-A947-70E740481C1C}">
                <a14:useLocalDpi xmlns:a14="http://schemas.microsoft.com/office/drawing/2010/main" val="0"/>
              </a:ext>
            </a:extLst>
          </a:blip>
          <a:srcRect t="15449" b="26413"/>
          <a:stretch/>
        </p:blipFill>
        <p:spPr>
          <a:xfrm>
            <a:off x="2" y="0"/>
            <a:ext cx="13297422" cy="13715999"/>
          </a:xfrm>
        </p:spPr>
      </p:pic>
      <p:sp>
        <p:nvSpPr>
          <p:cNvPr id="46" name="TextBox 45"/>
          <p:cNvSpPr txBox="1"/>
          <p:nvPr/>
        </p:nvSpPr>
        <p:spPr>
          <a:xfrm>
            <a:off x="15154995" y="745307"/>
            <a:ext cx="5761257" cy="1374735"/>
          </a:xfrm>
          <a:prstGeom prst="rect">
            <a:avLst/>
          </a:prstGeom>
          <a:noFill/>
        </p:spPr>
        <p:txBody>
          <a:bodyPr wrap="none" rtlCol="0">
            <a:spAutoFit/>
          </a:bodyPr>
          <a:lstStyle/>
          <a:p>
            <a:pPr algn="ctr">
              <a:lnSpc>
                <a:spcPts val="9998"/>
              </a:lnSpc>
            </a:pPr>
            <a:r>
              <a:rPr lang="en-US" sz="6598" b="1" dirty="0">
                <a:solidFill>
                  <a:schemeClr val="tx2"/>
                </a:solidFill>
                <a:latin typeface="League Spartan" charset="0"/>
                <a:ea typeface="League Spartan" charset="0"/>
                <a:cs typeface="League Spartan" charset="0"/>
              </a:rPr>
              <a:t>WHAT WE </a:t>
            </a:r>
            <a:r>
              <a:rPr lang="en-US" sz="6598" b="1" dirty="0" smtClean="0">
                <a:solidFill>
                  <a:schemeClr val="tx2"/>
                </a:solidFill>
                <a:latin typeface="League Spartan" charset="0"/>
                <a:ea typeface="League Spartan" charset="0"/>
                <a:cs typeface="League Spartan" charset="0"/>
              </a:rPr>
              <a:t>DO</a:t>
            </a:r>
            <a:endParaRPr lang="en-US" sz="6598" b="1" dirty="0">
              <a:solidFill>
                <a:schemeClr val="tx2"/>
              </a:solidFill>
              <a:latin typeface="League Spartan" charset="0"/>
              <a:ea typeface="League Spartan" charset="0"/>
              <a:cs typeface="League Spartan" charset="0"/>
            </a:endParaRPr>
          </a:p>
        </p:txBody>
      </p:sp>
      <p:sp>
        <p:nvSpPr>
          <p:cNvPr id="47" name="TextBox 46"/>
          <p:cNvSpPr txBox="1"/>
          <p:nvPr/>
        </p:nvSpPr>
        <p:spPr>
          <a:xfrm>
            <a:off x="15634697" y="1965152"/>
            <a:ext cx="4798109" cy="523092"/>
          </a:xfrm>
          <a:prstGeom prst="rect">
            <a:avLst/>
          </a:prstGeom>
          <a:noFill/>
        </p:spPr>
        <p:txBody>
          <a:bodyPr wrap="none" rtlCol="0" anchor="ctr" anchorCtr="0">
            <a:spAutoFit/>
          </a:bodyPr>
          <a:lstStyle/>
          <a:p>
            <a:pPr algn="ctr"/>
            <a:r>
              <a:rPr lang="en-US" sz="2799" b="1" dirty="0" smtClean="0">
                <a:solidFill>
                  <a:schemeClr val="tx1">
                    <a:lumMod val="40000"/>
                    <a:lumOff val="60000"/>
                  </a:schemeClr>
                </a:solidFill>
                <a:latin typeface="Open Sans" charset="0"/>
                <a:ea typeface="Open Sans" charset="0"/>
                <a:cs typeface="Open Sans" charset="0"/>
              </a:rPr>
              <a:t>Purpose of the CF registry</a:t>
            </a:r>
            <a:endParaRPr lang="en-US" sz="2799" b="1" dirty="0">
              <a:solidFill>
                <a:schemeClr val="tx1">
                  <a:lumMod val="40000"/>
                  <a:lumOff val="60000"/>
                </a:schemeClr>
              </a:solidFill>
              <a:latin typeface="Open Sans" charset="0"/>
              <a:ea typeface="Open Sans" charset="0"/>
              <a:cs typeface="Open Sans" charset="0"/>
            </a:endParaRPr>
          </a:p>
        </p:txBody>
      </p:sp>
      <p:grpSp>
        <p:nvGrpSpPr>
          <p:cNvPr id="4" name="Group 3"/>
          <p:cNvGrpSpPr/>
          <p:nvPr/>
        </p:nvGrpSpPr>
        <p:grpSpPr>
          <a:xfrm>
            <a:off x="11335027" y="3039188"/>
            <a:ext cx="11561658" cy="2478506"/>
            <a:chOff x="11335027" y="3039188"/>
            <a:chExt cx="11561658" cy="2478506"/>
          </a:xfrm>
        </p:grpSpPr>
        <p:sp>
          <p:nvSpPr>
            <p:cNvPr id="32" name="TextBox 31"/>
            <p:cNvSpPr txBox="1"/>
            <p:nvPr/>
          </p:nvSpPr>
          <p:spPr>
            <a:xfrm>
              <a:off x="13400264" y="3039188"/>
              <a:ext cx="3196709" cy="553870"/>
            </a:xfrm>
            <a:prstGeom prst="rect">
              <a:avLst/>
            </a:prstGeom>
            <a:noFill/>
          </p:spPr>
          <p:txBody>
            <a:bodyPr wrap="none" rtlCol="0" anchor="ctr" anchorCtr="0">
              <a:spAutoFit/>
            </a:bodyPr>
            <a:lstStyle/>
            <a:p>
              <a:r>
                <a:rPr lang="hu-HU" sz="2999" b="1" dirty="0" smtClean="0">
                  <a:solidFill>
                    <a:schemeClr val="tx2"/>
                  </a:solidFill>
                  <a:latin typeface="League Spartan" charset="0"/>
                  <a:ea typeface="League Spartan" charset="0"/>
                  <a:cs typeface="League Spartan" charset="0"/>
                </a:rPr>
                <a:t>MEASUREMENT</a:t>
              </a:r>
              <a:endParaRPr lang="en-US" sz="2999" b="1" dirty="0">
                <a:solidFill>
                  <a:schemeClr val="tx2"/>
                </a:solidFill>
                <a:latin typeface="League Spartan" charset="0"/>
                <a:ea typeface="League Spartan" charset="0"/>
                <a:cs typeface="League Spartan" charset="0"/>
              </a:endParaRPr>
            </a:p>
          </p:txBody>
        </p:sp>
        <p:sp>
          <p:nvSpPr>
            <p:cNvPr id="33" name="Subtitle 2"/>
            <p:cNvSpPr txBox="1">
              <a:spLocks/>
            </p:cNvSpPr>
            <p:nvPr/>
          </p:nvSpPr>
          <p:spPr>
            <a:xfrm>
              <a:off x="13289745" y="3643836"/>
              <a:ext cx="9606940" cy="1873858"/>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sz="2699" dirty="0">
                  <a:solidFill>
                    <a:schemeClr val="tx1"/>
                  </a:solidFill>
                  <a:latin typeface="Open Sans" charset="0"/>
                  <a:ea typeface="Open Sans" charset="0"/>
                  <a:cs typeface="Open Sans" charset="0"/>
                </a:rPr>
                <a:t>Measuring, surveying, comparing aspects of CF and its treatment and providing data for the actual scientific purposes</a:t>
              </a:r>
            </a:p>
          </p:txBody>
        </p:sp>
        <p:sp>
          <p:nvSpPr>
            <p:cNvPr id="38" name="Oval 37"/>
            <p:cNvSpPr/>
            <p:nvPr/>
          </p:nvSpPr>
          <p:spPr>
            <a:xfrm>
              <a:off x="11335027" y="3226938"/>
              <a:ext cx="1601387" cy="1601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Regular" charset="0"/>
              </a:endParaRPr>
            </a:p>
          </p:txBody>
        </p:sp>
      </p:grpSp>
      <p:grpSp>
        <p:nvGrpSpPr>
          <p:cNvPr id="6" name="Group 5"/>
          <p:cNvGrpSpPr/>
          <p:nvPr/>
        </p:nvGrpSpPr>
        <p:grpSpPr>
          <a:xfrm>
            <a:off x="9288868" y="10833171"/>
            <a:ext cx="11561658" cy="1927074"/>
            <a:chOff x="9288868" y="10833171"/>
            <a:chExt cx="11561658" cy="1927074"/>
          </a:xfrm>
        </p:grpSpPr>
        <p:sp>
          <p:nvSpPr>
            <p:cNvPr id="30" name="TextBox 29"/>
            <p:cNvSpPr txBox="1"/>
            <p:nvPr/>
          </p:nvSpPr>
          <p:spPr>
            <a:xfrm>
              <a:off x="11354106" y="10833171"/>
              <a:ext cx="2807500" cy="553870"/>
            </a:xfrm>
            <a:prstGeom prst="rect">
              <a:avLst/>
            </a:prstGeom>
            <a:noFill/>
          </p:spPr>
          <p:txBody>
            <a:bodyPr wrap="none" rtlCol="0" anchor="ctr" anchorCtr="0">
              <a:spAutoFit/>
            </a:bodyPr>
            <a:lstStyle/>
            <a:p>
              <a:r>
                <a:rPr lang="hu-HU" sz="2999" b="1" dirty="0" smtClean="0">
                  <a:solidFill>
                    <a:schemeClr val="tx2"/>
                  </a:solidFill>
                  <a:latin typeface="League Spartan" charset="0"/>
                  <a:ea typeface="League Spartan" charset="0"/>
                  <a:cs typeface="League Spartan" charset="0"/>
                </a:rPr>
                <a:t>INTEGRATION</a:t>
              </a:r>
              <a:endParaRPr lang="en-US" sz="2999" b="1" dirty="0">
                <a:solidFill>
                  <a:schemeClr val="tx2"/>
                </a:solidFill>
                <a:latin typeface="League Spartan" charset="0"/>
                <a:ea typeface="League Spartan" charset="0"/>
                <a:cs typeface="League Spartan" charset="0"/>
              </a:endParaRPr>
            </a:p>
          </p:txBody>
        </p:sp>
        <p:sp>
          <p:nvSpPr>
            <p:cNvPr id="31" name="Subtitle 2"/>
            <p:cNvSpPr txBox="1">
              <a:spLocks/>
            </p:cNvSpPr>
            <p:nvPr/>
          </p:nvSpPr>
          <p:spPr>
            <a:xfrm>
              <a:off x="11243586" y="11437820"/>
              <a:ext cx="9606940" cy="13224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hu-HU" sz="2699" dirty="0" smtClean="0">
                  <a:solidFill>
                    <a:schemeClr val="tx1"/>
                  </a:solidFill>
                  <a:latin typeface="Open Sans" charset="0"/>
                  <a:ea typeface="Open Sans" charset="0"/>
                  <a:cs typeface="Open Sans" charset="0"/>
                </a:rPr>
                <a:t>Successful collaboration with the ECFS Patients Registry since 2008</a:t>
              </a:r>
              <a:endParaRPr lang="en-US" sz="2699" dirty="0">
                <a:solidFill>
                  <a:schemeClr val="tx1"/>
                </a:solidFill>
                <a:latin typeface="Open Sans" charset="0"/>
                <a:ea typeface="Open Sans" charset="0"/>
                <a:cs typeface="Open Sans" charset="0"/>
              </a:endParaRPr>
            </a:p>
          </p:txBody>
        </p:sp>
        <p:sp>
          <p:nvSpPr>
            <p:cNvPr id="37" name="Oval 36"/>
            <p:cNvSpPr/>
            <p:nvPr/>
          </p:nvSpPr>
          <p:spPr>
            <a:xfrm>
              <a:off x="9288868" y="11011548"/>
              <a:ext cx="1601387" cy="16013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Regular" charset="0"/>
              </a:endParaRPr>
            </a:p>
          </p:txBody>
        </p:sp>
      </p:grpSp>
      <p:grpSp>
        <p:nvGrpSpPr>
          <p:cNvPr id="3" name="Group 2"/>
          <p:cNvGrpSpPr/>
          <p:nvPr/>
        </p:nvGrpSpPr>
        <p:grpSpPr>
          <a:xfrm>
            <a:off x="10466133" y="5753058"/>
            <a:ext cx="11561657" cy="1927074"/>
            <a:chOff x="10466133" y="5753058"/>
            <a:chExt cx="11561657" cy="1927074"/>
          </a:xfrm>
        </p:grpSpPr>
        <p:sp>
          <p:nvSpPr>
            <p:cNvPr id="34" name="TextBox 33"/>
            <p:cNvSpPr txBox="1"/>
            <p:nvPr/>
          </p:nvSpPr>
          <p:spPr>
            <a:xfrm>
              <a:off x="12531370" y="5753058"/>
              <a:ext cx="6328014" cy="553870"/>
            </a:xfrm>
            <a:prstGeom prst="rect">
              <a:avLst/>
            </a:prstGeom>
            <a:noFill/>
          </p:spPr>
          <p:txBody>
            <a:bodyPr wrap="none" rtlCol="0" anchor="ctr" anchorCtr="0">
              <a:spAutoFit/>
            </a:bodyPr>
            <a:lstStyle/>
            <a:p>
              <a:r>
                <a:rPr lang="hu-HU" sz="2999" b="1" dirty="0" smtClean="0">
                  <a:solidFill>
                    <a:schemeClr val="tx2"/>
                  </a:solidFill>
                  <a:latin typeface="League Spartan" charset="0"/>
                  <a:ea typeface="League Spartan" charset="0"/>
                  <a:cs typeface="League Spartan" charset="0"/>
                </a:rPr>
                <a:t>REPRESENTATION OF INTEREST</a:t>
              </a:r>
              <a:endParaRPr lang="en-US" sz="2999" b="1" dirty="0">
                <a:solidFill>
                  <a:schemeClr val="tx2"/>
                </a:solidFill>
                <a:latin typeface="League Spartan" charset="0"/>
                <a:ea typeface="League Spartan" charset="0"/>
                <a:cs typeface="League Spartan" charset="0"/>
              </a:endParaRPr>
            </a:p>
          </p:txBody>
        </p:sp>
        <p:sp>
          <p:nvSpPr>
            <p:cNvPr id="35" name="Subtitle 2"/>
            <p:cNvSpPr txBox="1">
              <a:spLocks/>
            </p:cNvSpPr>
            <p:nvPr/>
          </p:nvSpPr>
          <p:spPr>
            <a:xfrm>
              <a:off x="12420850" y="6357707"/>
              <a:ext cx="9606940" cy="13224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en-US" sz="2699" dirty="0">
                  <a:solidFill>
                    <a:schemeClr val="tx1"/>
                  </a:solidFill>
                  <a:latin typeface="Open Sans" charset="0"/>
                  <a:ea typeface="Open Sans" charset="0"/>
                  <a:cs typeface="Open Sans" charset="0"/>
                </a:rPr>
                <a:t>Advocacy work through providing clear picture about the status of the Hungarian CF patients and </a:t>
              </a:r>
              <a:r>
                <a:rPr lang="hu-HU" sz="2699" dirty="0" smtClean="0">
                  <a:solidFill>
                    <a:schemeClr val="tx1"/>
                  </a:solidFill>
                  <a:latin typeface="Open Sans" charset="0"/>
                  <a:ea typeface="Open Sans" charset="0"/>
                  <a:cs typeface="Open Sans" charset="0"/>
                </a:rPr>
                <a:t>their </a:t>
              </a:r>
              <a:r>
                <a:rPr lang="en-US" sz="2699" dirty="0" smtClean="0">
                  <a:solidFill>
                    <a:schemeClr val="tx1"/>
                  </a:solidFill>
                  <a:latin typeface="Open Sans" charset="0"/>
                  <a:ea typeface="Open Sans" charset="0"/>
                  <a:cs typeface="Open Sans" charset="0"/>
                </a:rPr>
                <a:t>care</a:t>
              </a:r>
              <a:endParaRPr lang="en-US" sz="2699" dirty="0">
                <a:solidFill>
                  <a:schemeClr val="tx1"/>
                </a:solidFill>
                <a:latin typeface="Open Sans" charset="0"/>
                <a:ea typeface="Open Sans" charset="0"/>
                <a:cs typeface="Open Sans" charset="0"/>
              </a:endParaRPr>
            </a:p>
          </p:txBody>
        </p:sp>
        <p:sp>
          <p:nvSpPr>
            <p:cNvPr id="36" name="Oval 35"/>
            <p:cNvSpPr/>
            <p:nvPr/>
          </p:nvSpPr>
          <p:spPr>
            <a:xfrm>
              <a:off x="10466133" y="5963102"/>
              <a:ext cx="1601387" cy="1601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Regular" charset="0"/>
              </a:endParaRPr>
            </a:p>
          </p:txBody>
        </p:sp>
      </p:grpSp>
      <p:grpSp>
        <p:nvGrpSpPr>
          <p:cNvPr id="5" name="Group 4"/>
          <p:cNvGrpSpPr/>
          <p:nvPr/>
        </p:nvGrpSpPr>
        <p:grpSpPr>
          <a:xfrm>
            <a:off x="9877185" y="8242878"/>
            <a:ext cx="11561658" cy="1927074"/>
            <a:chOff x="9877185" y="8242878"/>
            <a:chExt cx="11561658" cy="1927074"/>
          </a:xfrm>
        </p:grpSpPr>
        <p:sp>
          <p:nvSpPr>
            <p:cNvPr id="48" name="TextBox 47"/>
            <p:cNvSpPr txBox="1"/>
            <p:nvPr/>
          </p:nvSpPr>
          <p:spPr>
            <a:xfrm>
              <a:off x="11942420" y="8242878"/>
              <a:ext cx="2251257" cy="553870"/>
            </a:xfrm>
            <a:prstGeom prst="rect">
              <a:avLst/>
            </a:prstGeom>
            <a:noFill/>
          </p:spPr>
          <p:txBody>
            <a:bodyPr wrap="none" rtlCol="0" anchor="ctr" anchorCtr="0">
              <a:spAutoFit/>
            </a:bodyPr>
            <a:lstStyle/>
            <a:p>
              <a:r>
                <a:rPr lang="hu-HU" sz="2999" b="1" dirty="0" smtClean="0">
                  <a:solidFill>
                    <a:schemeClr val="tx2"/>
                  </a:solidFill>
                  <a:latin typeface="League Spartan" charset="0"/>
                  <a:ea typeface="League Spartan" charset="0"/>
                  <a:cs typeface="League Spartan" charset="0"/>
                </a:rPr>
                <a:t>STRATEGY</a:t>
              </a:r>
              <a:endParaRPr lang="en-US" sz="2999" b="1" dirty="0">
                <a:solidFill>
                  <a:schemeClr val="tx2"/>
                </a:solidFill>
                <a:latin typeface="League Spartan" charset="0"/>
                <a:ea typeface="League Spartan" charset="0"/>
                <a:cs typeface="League Spartan" charset="0"/>
              </a:endParaRPr>
            </a:p>
          </p:txBody>
        </p:sp>
        <p:sp>
          <p:nvSpPr>
            <p:cNvPr id="49" name="Subtitle 2"/>
            <p:cNvSpPr txBox="1">
              <a:spLocks/>
            </p:cNvSpPr>
            <p:nvPr/>
          </p:nvSpPr>
          <p:spPr>
            <a:xfrm>
              <a:off x="11831903" y="8847527"/>
              <a:ext cx="9606940" cy="13224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299"/>
                </a:lnSpc>
              </a:pPr>
              <a:r>
                <a:rPr lang="hu-HU" sz="2699" dirty="0" smtClean="0">
                  <a:solidFill>
                    <a:schemeClr val="tx1"/>
                  </a:solidFill>
                  <a:latin typeface="Open Sans" charset="0"/>
                  <a:ea typeface="Open Sans" charset="0"/>
                  <a:cs typeface="Open Sans" charset="0"/>
                </a:rPr>
                <a:t>Answering the current questions with facts depending of the needs of the decision makers.</a:t>
              </a:r>
              <a:endParaRPr lang="en-US" sz="2699" dirty="0">
                <a:solidFill>
                  <a:schemeClr val="tx1"/>
                </a:solidFill>
                <a:latin typeface="Open Sans" charset="0"/>
                <a:ea typeface="Open Sans" charset="0"/>
                <a:cs typeface="Open Sans" charset="0"/>
              </a:endParaRPr>
            </a:p>
          </p:txBody>
        </p:sp>
        <p:sp>
          <p:nvSpPr>
            <p:cNvPr id="50" name="Oval 49"/>
            <p:cNvSpPr/>
            <p:nvPr/>
          </p:nvSpPr>
          <p:spPr>
            <a:xfrm>
              <a:off x="9877185" y="8421255"/>
              <a:ext cx="1601387" cy="16013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Regular" charset="0"/>
              </a:endParaRPr>
            </a:p>
          </p:txBody>
        </p:sp>
      </p:grpSp>
      <p:sp>
        <p:nvSpPr>
          <p:cNvPr id="57" name="Shape 2546"/>
          <p:cNvSpPr/>
          <p:nvPr/>
        </p:nvSpPr>
        <p:spPr>
          <a:xfrm>
            <a:off x="11799714" y="3760060"/>
            <a:ext cx="593489" cy="45633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58" name="Shape 2617"/>
          <p:cNvSpPr/>
          <p:nvPr/>
        </p:nvSpPr>
        <p:spPr>
          <a:xfrm>
            <a:off x="10992320" y="6502999"/>
            <a:ext cx="558655" cy="45713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59" name="Shape 2939"/>
          <p:cNvSpPr/>
          <p:nvPr/>
        </p:nvSpPr>
        <p:spPr>
          <a:xfrm>
            <a:off x="10393154" y="89285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60" name="Shape 2629"/>
          <p:cNvSpPr/>
          <p:nvPr/>
        </p:nvSpPr>
        <p:spPr>
          <a:xfrm>
            <a:off x="9772571" y="11531934"/>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Tree>
    <p:extLst>
      <p:ext uri="{BB962C8B-B14F-4D97-AF65-F5344CB8AC3E}">
        <p14:creationId xmlns:p14="http://schemas.microsoft.com/office/powerpoint/2010/main" val="32378183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8723663" y="743713"/>
            <a:ext cx="6940490" cy="1246752"/>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KEY MESSAGES</a:t>
            </a:r>
            <a:endParaRPr lang="en-US" sz="6600" b="1" dirty="0">
              <a:solidFill>
                <a:schemeClr val="tx2"/>
              </a:solidFill>
              <a:latin typeface="League Spartan" charset="0"/>
              <a:ea typeface="League Spartan" charset="0"/>
              <a:cs typeface="League Spartan" charset="0"/>
            </a:endParaRPr>
          </a:p>
        </p:txBody>
      </p:sp>
      <p:sp>
        <p:nvSpPr>
          <p:cNvPr id="43" name="TextBox 42"/>
          <p:cNvSpPr txBox="1"/>
          <p:nvPr/>
        </p:nvSpPr>
        <p:spPr>
          <a:xfrm>
            <a:off x="18038037" y="7324334"/>
            <a:ext cx="1467068"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TRUST</a:t>
            </a:r>
            <a:endParaRPr lang="en-US" sz="3000" b="1" dirty="0">
              <a:solidFill>
                <a:schemeClr val="tx2"/>
              </a:solidFill>
              <a:latin typeface="League Spartan" charset="0"/>
              <a:ea typeface="League Spartan" charset="0"/>
              <a:cs typeface="League Spartan" charset="0"/>
            </a:endParaRPr>
          </a:p>
        </p:txBody>
      </p:sp>
      <p:sp>
        <p:nvSpPr>
          <p:cNvPr id="44" name="Subtitle 2"/>
          <p:cNvSpPr txBox="1">
            <a:spLocks/>
          </p:cNvSpPr>
          <p:nvPr/>
        </p:nvSpPr>
        <p:spPr>
          <a:xfrm>
            <a:off x="15206952" y="8069345"/>
            <a:ext cx="7631693" cy="29767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4400" b="1" dirty="0">
                <a:solidFill>
                  <a:srgbClr val="C00000"/>
                </a:solidFill>
                <a:latin typeface="Open Sans" charset="0"/>
                <a:ea typeface="Open Sans" charset="0"/>
                <a:cs typeface="Open Sans" charset="0"/>
              </a:rPr>
              <a:t>The aim of the registry is to encourage the development instead to initiate meaningless criticism</a:t>
            </a:r>
          </a:p>
        </p:txBody>
      </p:sp>
      <p:sp>
        <p:nvSpPr>
          <p:cNvPr id="65" name="TextBox 64"/>
          <p:cNvSpPr txBox="1"/>
          <p:nvPr/>
        </p:nvSpPr>
        <p:spPr>
          <a:xfrm>
            <a:off x="15425610" y="5358798"/>
            <a:ext cx="6332794" cy="1974900"/>
          </a:xfrm>
          <a:prstGeom prst="rect">
            <a:avLst/>
          </a:prstGeom>
          <a:noFill/>
        </p:spPr>
        <p:txBody>
          <a:bodyPr wrap="square" tIns="640080" rtlCol="0">
            <a:spAutoFit/>
          </a:bodyPr>
          <a:lstStyle/>
          <a:p>
            <a:pPr algn="ctr">
              <a:lnSpc>
                <a:spcPts val="10000"/>
              </a:lnSpc>
            </a:pPr>
            <a:r>
              <a:rPr lang="en-US" sz="22500" b="1" dirty="0" smtClean="0">
                <a:solidFill>
                  <a:schemeClr val="accent4"/>
                </a:solidFill>
                <a:latin typeface="Open Sans" charset="0"/>
                <a:ea typeface="Open Sans" charset="0"/>
                <a:cs typeface="Open Sans" charset="0"/>
              </a:rPr>
              <a:t>4</a:t>
            </a:r>
            <a:endParaRPr lang="en-US" sz="22500" b="1" dirty="0">
              <a:solidFill>
                <a:schemeClr val="accent4"/>
              </a:solidFill>
              <a:latin typeface="Open Sans" charset="0"/>
              <a:ea typeface="Open Sans" charset="0"/>
              <a:cs typeface="Open Sans" charset="0"/>
            </a:endParaRPr>
          </a:p>
        </p:txBody>
      </p:sp>
      <p:sp>
        <p:nvSpPr>
          <p:cNvPr id="66" name="TextBox 65"/>
          <p:cNvSpPr txBox="1"/>
          <p:nvPr/>
        </p:nvSpPr>
        <p:spPr>
          <a:xfrm>
            <a:off x="3662213" y="9193806"/>
            <a:ext cx="3362139"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COMPARABILITY</a:t>
            </a:r>
            <a:endParaRPr lang="en-US" sz="3000" b="1" dirty="0">
              <a:solidFill>
                <a:schemeClr val="tx2"/>
              </a:solidFill>
              <a:latin typeface="League Spartan" charset="0"/>
              <a:ea typeface="League Spartan" charset="0"/>
              <a:cs typeface="League Spartan" charset="0"/>
            </a:endParaRPr>
          </a:p>
        </p:txBody>
      </p:sp>
      <p:sp>
        <p:nvSpPr>
          <p:cNvPr id="67" name="Subtitle 2"/>
          <p:cNvSpPr txBox="1">
            <a:spLocks/>
          </p:cNvSpPr>
          <p:nvPr/>
        </p:nvSpPr>
        <p:spPr>
          <a:xfrm>
            <a:off x="3551666" y="9798604"/>
            <a:ext cx="7631693"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smtClean="0">
                <a:solidFill>
                  <a:schemeClr val="tx1"/>
                </a:solidFill>
                <a:latin typeface="Open Sans" charset="0"/>
                <a:ea typeface="Open Sans" charset="0"/>
                <a:cs typeface="Open Sans" charset="0"/>
              </a:rPr>
              <a:t>The </a:t>
            </a:r>
            <a:r>
              <a:rPr lang="en-US" sz="2700" dirty="0">
                <a:solidFill>
                  <a:schemeClr val="tx1"/>
                </a:solidFill>
                <a:latin typeface="Open Sans" charset="0"/>
                <a:ea typeface="Open Sans" charset="0"/>
                <a:cs typeface="Open Sans" charset="0"/>
              </a:rPr>
              <a:t>comparison of CF populations is </a:t>
            </a:r>
            <a:r>
              <a:rPr lang="en-US" sz="2700" dirty="0" smtClean="0">
                <a:solidFill>
                  <a:schemeClr val="tx1"/>
                </a:solidFill>
                <a:latin typeface="Open Sans" charset="0"/>
                <a:ea typeface="Open Sans" charset="0"/>
                <a:cs typeface="Open Sans" charset="0"/>
              </a:rPr>
              <a:t>essential </a:t>
            </a:r>
            <a:r>
              <a:rPr lang="en-US" sz="2700" dirty="0">
                <a:solidFill>
                  <a:schemeClr val="tx1"/>
                </a:solidFill>
                <a:latin typeface="Open Sans" charset="0"/>
                <a:ea typeface="Open Sans" charset="0"/>
                <a:cs typeface="Open Sans" charset="0"/>
              </a:rPr>
              <a:t>for the development of standards for clinical </a:t>
            </a:r>
            <a:r>
              <a:rPr lang="en-US" sz="2700" dirty="0" smtClean="0">
                <a:solidFill>
                  <a:schemeClr val="tx1"/>
                </a:solidFill>
                <a:latin typeface="Open Sans" charset="0"/>
                <a:ea typeface="Open Sans" charset="0"/>
                <a:cs typeface="Open Sans" charset="0"/>
              </a:rPr>
              <a:t>practice</a:t>
            </a:r>
            <a:endParaRPr lang="en-US" sz="2700" dirty="0">
              <a:solidFill>
                <a:schemeClr val="tx1"/>
              </a:solidFill>
              <a:latin typeface="Open Sans" charset="0"/>
              <a:ea typeface="Open Sans" charset="0"/>
              <a:cs typeface="Open Sans" charset="0"/>
            </a:endParaRPr>
          </a:p>
        </p:txBody>
      </p:sp>
      <p:sp>
        <p:nvSpPr>
          <p:cNvPr id="68" name="TextBox 67"/>
          <p:cNvSpPr txBox="1"/>
          <p:nvPr/>
        </p:nvSpPr>
        <p:spPr>
          <a:xfrm>
            <a:off x="3662213" y="3988760"/>
            <a:ext cx="2492990"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TEAMWORK</a:t>
            </a:r>
            <a:endParaRPr lang="en-US" sz="3000" b="1" dirty="0">
              <a:solidFill>
                <a:schemeClr val="tx2"/>
              </a:solidFill>
              <a:latin typeface="League Spartan" charset="0"/>
              <a:ea typeface="League Spartan" charset="0"/>
              <a:cs typeface="League Spartan" charset="0"/>
            </a:endParaRPr>
          </a:p>
        </p:txBody>
      </p:sp>
      <p:sp>
        <p:nvSpPr>
          <p:cNvPr id="71" name="Subtitle 2"/>
          <p:cNvSpPr txBox="1">
            <a:spLocks/>
          </p:cNvSpPr>
          <p:nvPr/>
        </p:nvSpPr>
        <p:spPr>
          <a:xfrm>
            <a:off x="3551666" y="4593558"/>
            <a:ext cx="7631693" cy="71199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Segregation of duties</a:t>
            </a:r>
            <a:endParaRPr lang="en-US" sz="2700" dirty="0">
              <a:solidFill>
                <a:schemeClr val="tx1"/>
              </a:solidFill>
              <a:latin typeface="Open Sans" charset="0"/>
              <a:ea typeface="Open Sans" charset="0"/>
              <a:cs typeface="Open Sans" charset="0"/>
            </a:endParaRPr>
          </a:p>
        </p:txBody>
      </p:sp>
      <p:sp>
        <p:nvSpPr>
          <p:cNvPr id="72" name="TextBox 71"/>
          <p:cNvSpPr txBox="1"/>
          <p:nvPr/>
        </p:nvSpPr>
        <p:spPr>
          <a:xfrm>
            <a:off x="3662213" y="6567837"/>
            <a:ext cx="2977866"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DATA QUALITY</a:t>
            </a:r>
            <a:endParaRPr lang="en-US" sz="3000" b="1" dirty="0">
              <a:solidFill>
                <a:schemeClr val="tx2"/>
              </a:solidFill>
              <a:latin typeface="League Spartan" charset="0"/>
              <a:ea typeface="League Spartan" charset="0"/>
              <a:cs typeface="League Spartan" charset="0"/>
            </a:endParaRPr>
          </a:p>
        </p:txBody>
      </p:sp>
      <p:sp>
        <p:nvSpPr>
          <p:cNvPr id="73" name="Subtitle 2"/>
          <p:cNvSpPr txBox="1">
            <a:spLocks/>
          </p:cNvSpPr>
          <p:nvPr/>
        </p:nvSpPr>
        <p:spPr>
          <a:xfrm>
            <a:off x="3551666" y="7172635"/>
            <a:ext cx="7631693" cy="71199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A chain is only as strong as its weakest link</a:t>
            </a:r>
          </a:p>
        </p:txBody>
      </p:sp>
      <p:sp>
        <p:nvSpPr>
          <p:cNvPr id="74" name="TextBox 73"/>
          <p:cNvSpPr txBox="1"/>
          <p:nvPr/>
        </p:nvSpPr>
        <p:spPr>
          <a:xfrm>
            <a:off x="1975351" y="6416087"/>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2"/>
                </a:solidFill>
                <a:latin typeface="Open Sans" charset="0"/>
                <a:ea typeface="Open Sans" charset="0"/>
                <a:cs typeface="Open Sans" charset="0"/>
              </a:rPr>
              <a:t>2</a:t>
            </a:r>
            <a:endParaRPr lang="en-US" sz="11500" b="1" dirty="0">
              <a:solidFill>
                <a:schemeClr val="accent2"/>
              </a:solidFill>
              <a:latin typeface="Open Sans" charset="0"/>
              <a:ea typeface="Open Sans" charset="0"/>
              <a:cs typeface="Open Sans" charset="0"/>
            </a:endParaRPr>
          </a:p>
        </p:txBody>
      </p:sp>
      <p:sp>
        <p:nvSpPr>
          <p:cNvPr id="75" name="TextBox 74"/>
          <p:cNvSpPr txBox="1"/>
          <p:nvPr/>
        </p:nvSpPr>
        <p:spPr>
          <a:xfrm>
            <a:off x="1975351" y="8971512"/>
            <a:ext cx="1027845" cy="2035044"/>
          </a:xfrm>
          <a:prstGeom prst="rect">
            <a:avLst/>
          </a:prstGeom>
          <a:noFill/>
        </p:spPr>
        <p:txBody>
          <a:bodyPr wrap="none" tIns="640080" rtlCol="0">
            <a:spAutoFit/>
          </a:bodyPr>
          <a:lstStyle/>
          <a:p>
            <a:pPr algn="ctr">
              <a:lnSpc>
                <a:spcPts val="10000"/>
              </a:lnSpc>
            </a:pPr>
            <a:r>
              <a:rPr lang="en-US" sz="11500" b="1" dirty="0" smtClean="0">
                <a:solidFill>
                  <a:schemeClr val="accent3"/>
                </a:solidFill>
                <a:latin typeface="Open Sans" charset="0"/>
                <a:ea typeface="Open Sans" charset="0"/>
                <a:cs typeface="Open Sans" charset="0"/>
              </a:rPr>
              <a:t>3</a:t>
            </a:r>
            <a:endParaRPr lang="en-US" sz="11500" b="1" dirty="0">
              <a:solidFill>
                <a:schemeClr val="accent3"/>
              </a:solidFill>
              <a:latin typeface="Open Sans" charset="0"/>
              <a:ea typeface="Open Sans" charset="0"/>
              <a:cs typeface="Open Sans" charset="0"/>
            </a:endParaRPr>
          </a:p>
        </p:txBody>
      </p:sp>
      <p:sp>
        <p:nvSpPr>
          <p:cNvPr id="76" name="TextBox 75"/>
          <p:cNvSpPr txBox="1"/>
          <p:nvPr/>
        </p:nvSpPr>
        <p:spPr>
          <a:xfrm>
            <a:off x="1975351" y="3814088"/>
            <a:ext cx="1027846" cy="2035044"/>
          </a:xfrm>
          <a:prstGeom prst="rect">
            <a:avLst/>
          </a:prstGeom>
          <a:noFill/>
        </p:spPr>
        <p:txBody>
          <a:bodyPr wrap="none" tIns="640080" rtlCol="0">
            <a:spAutoFit/>
          </a:bodyPr>
          <a:lstStyle/>
          <a:p>
            <a:pPr algn="ctr">
              <a:lnSpc>
                <a:spcPts val="10000"/>
              </a:lnSpc>
            </a:pPr>
            <a:r>
              <a:rPr lang="en-US" sz="11500" b="1" dirty="0" smtClean="0">
                <a:solidFill>
                  <a:schemeClr val="accent1"/>
                </a:solidFill>
                <a:latin typeface="Open Sans" charset="0"/>
                <a:ea typeface="Open Sans" charset="0"/>
                <a:cs typeface="Open Sans" charset="0"/>
              </a:rPr>
              <a:t>1</a:t>
            </a:r>
            <a:endParaRPr lang="en-US" sz="11500" b="1" dirty="0">
              <a:solidFill>
                <a:schemeClr val="accent1"/>
              </a:solidFill>
              <a:latin typeface="Open Sans" charset="0"/>
              <a:ea typeface="Open Sans" charset="0"/>
              <a:cs typeface="Open Sans" charset="0"/>
            </a:endParaRPr>
          </a:p>
        </p:txBody>
      </p:sp>
    </p:spTree>
    <p:extLst>
      <p:ext uri="{BB962C8B-B14F-4D97-AF65-F5344CB8AC3E}">
        <p14:creationId xmlns:p14="http://schemas.microsoft.com/office/powerpoint/2010/main" val="1770345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100"/>
          <p:cNvSpPr>
            <a:spLocks noEditPoints="1"/>
          </p:cNvSpPr>
          <p:nvPr/>
        </p:nvSpPr>
        <p:spPr bwMode="auto">
          <a:xfrm>
            <a:off x="17289749" y="7412403"/>
            <a:ext cx="482288" cy="242403"/>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1" name="Freeform 23"/>
          <p:cNvSpPr>
            <a:spLocks/>
          </p:cNvSpPr>
          <p:nvPr/>
        </p:nvSpPr>
        <p:spPr bwMode="auto">
          <a:xfrm>
            <a:off x="17780969" y="10295255"/>
            <a:ext cx="348319" cy="350619"/>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2" name="Freeform 5"/>
          <p:cNvSpPr>
            <a:spLocks/>
          </p:cNvSpPr>
          <p:nvPr/>
        </p:nvSpPr>
        <p:spPr bwMode="auto">
          <a:xfrm>
            <a:off x="17676026" y="10474892"/>
            <a:ext cx="392976" cy="71854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3" name="Freeform 6"/>
          <p:cNvSpPr>
            <a:spLocks noEditPoints="1"/>
          </p:cNvSpPr>
          <p:nvPr/>
        </p:nvSpPr>
        <p:spPr bwMode="auto">
          <a:xfrm>
            <a:off x="17676026" y="10474892"/>
            <a:ext cx="392976" cy="71854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4" name="Freeform 84"/>
          <p:cNvSpPr>
            <a:spLocks/>
          </p:cNvSpPr>
          <p:nvPr/>
        </p:nvSpPr>
        <p:spPr bwMode="auto">
          <a:xfrm>
            <a:off x="17495167" y="10277939"/>
            <a:ext cx="359482" cy="398232"/>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5" name="Freeform 193"/>
          <p:cNvSpPr>
            <a:spLocks/>
          </p:cNvSpPr>
          <p:nvPr/>
        </p:nvSpPr>
        <p:spPr bwMode="auto">
          <a:xfrm>
            <a:off x="17914937" y="10466234"/>
            <a:ext cx="491220" cy="417711"/>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6" name="Freeform 47"/>
          <p:cNvSpPr>
            <a:spLocks/>
          </p:cNvSpPr>
          <p:nvPr/>
        </p:nvSpPr>
        <p:spPr bwMode="auto">
          <a:xfrm>
            <a:off x="17044139" y="8791065"/>
            <a:ext cx="904290" cy="48913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7" name="Freeform 88"/>
          <p:cNvSpPr>
            <a:spLocks/>
          </p:cNvSpPr>
          <p:nvPr/>
        </p:nvSpPr>
        <p:spPr bwMode="auto">
          <a:xfrm>
            <a:off x="16499333" y="9522598"/>
            <a:ext cx="540341" cy="396069"/>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8" name="Freeform 197"/>
          <p:cNvSpPr>
            <a:spLocks noEditPoints="1"/>
          </p:cNvSpPr>
          <p:nvPr/>
        </p:nvSpPr>
        <p:spPr bwMode="auto">
          <a:xfrm>
            <a:off x="16535058" y="9607006"/>
            <a:ext cx="1051656" cy="947965"/>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99" name="Freeform 9"/>
          <p:cNvSpPr>
            <a:spLocks/>
          </p:cNvSpPr>
          <p:nvPr/>
        </p:nvSpPr>
        <p:spPr bwMode="auto">
          <a:xfrm>
            <a:off x="20551891" y="11557042"/>
            <a:ext cx="439865" cy="246732"/>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0" name="Freeform 21"/>
          <p:cNvSpPr>
            <a:spLocks/>
          </p:cNvSpPr>
          <p:nvPr/>
        </p:nvSpPr>
        <p:spPr bwMode="auto">
          <a:xfrm>
            <a:off x="17461677" y="9626486"/>
            <a:ext cx="861865" cy="889530"/>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1" name="Freeform 25"/>
          <p:cNvSpPr>
            <a:spLocks/>
          </p:cNvSpPr>
          <p:nvPr/>
        </p:nvSpPr>
        <p:spPr bwMode="auto">
          <a:xfrm>
            <a:off x="15202068" y="9355948"/>
            <a:ext cx="801579" cy="48913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2" name="Freeform 51"/>
          <p:cNvSpPr>
            <a:spLocks/>
          </p:cNvSpPr>
          <p:nvPr/>
        </p:nvSpPr>
        <p:spPr bwMode="auto">
          <a:xfrm>
            <a:off x="17379064" y="6652732"/>
            <a:ext cx="1004768" cy="601675"/>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3" name="Freeform 61"/>
          <p:cNvSpPr>
            <a:spLocks noEditPoints="1"/>
          </p:cNvSpPr>
          <p:nvPr/>
        </p:nvSpPr>
        <p:spPr bwMode="auto">
          <a:xfrm>
            <a:off x="16934732" y="9903517"/>
            <a:ext cx="730132" cy="625485"/>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4" name="Freeform 63"/>
          <p:cNvSpPr>
            <a:spLocks noEditPoints="1"/>
          </p:cNvSpPr>
          <p:nvPr/>
        </p:nvSpPr>
        <p:spPr bwMode="auto">
          <a:xfrm>
            <a:off x="15599509" y="6953572"/>
            <a:ext cx="654216" cy="751014"/>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5" name="Freeform 144"/>
          <p:cNvSpPr>
            <a:spLocks noEditPoints="1"/>
          </p:cNvSpPr>
          <p:nvPr/>
        </p:nvSpPr>
        <p:spPr bwMode="auto">
          <a:xfrm>
            <a:off x="14869380" y="7918851"/>
            <a:ext cx="629654" cy="714220"/>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6" name="Freeform 217"/>
          <p:cNvSpPr>
            <a:spLocks/>
          </p:cNvSpPr>
          <p:nvPr/>
        </p:nvSpPr>
        <p:spPr bwMode="auto">
          <a:xfrm>
            <a:off x="22052341" y="9635143"/>
            <a:ext cx="781486" cy="534583"/>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7" name="Freeform 219"/>
          <p:cNvSpPr>
            <a:spLocks/>
          </p:cNvSpPr>
          <p:nvPr/>
        </p:nvSpPr>
        <p:spPr bwMode="auto">
          <a:xfrm>
            <a:off x="16965992" y="9005329"/>
            <a:ext cx="1111940" cy="764001"/>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rgbClr val="0070C0"/>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8" name="Freeform 7"/>
          <p:cNvSpPr>
            <a:spLocks/>
          </p:cNvSpPr>
          <p:nvPr/>
        </p:nvSpPr>
        <p:spPr bwMode="auto">
          <a:xfrm>
            <a:off x="17861350" y="7007678"/>
            <a:ext cx="1332991" cy="1212010"/>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09" name="Freeform 17"/>
          <p:cNvSpPr>
            <a:spLocks/>
          </p:cNvSpPr>
          <p:nvPr/>
        </p:nvSpPr>
        <p:spPr bwMode="auto">
          <a:xfrm>
            <a:off x="18642835" y="8812708"/>
            <a:ext cx="718967" cy="683920"/>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0" name="Freeform 29"/>
          <p:cNvSpPr>
            <a:spLocks/>
          </p:cNvSpPr>
          <p:nvPr/>
        </p:nvSpPr>
        <p:spPr bwMode="auto">
          <a:xfrm>
            <a:off x="14724248" y="8436118"/>
            <a:ext cx="598394" cy="48913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1" name="Freeform 31"/>
          <p:cNvSpPr>
            <a:spLocks/>
          </p:cNvSpPr>
          <p:nvPr/>
        </p:nvSpPr>
        <p:spPr bwMode="auto">
          <a:xfrm>
            <a:off x="16229164" y="8544334"/>
            <a:ext cx="1111940" cy="597346"/>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2" name="Freeform 33"/>
          <p:cNvSpPr>
            <a:spLocks noEditPoints="1"/>
          </p:cNvSpPr>
          <p:nvPr/>
        </p:nvSpPr>
        <p:spPr bwMode="auto">
          <a:xfrm>
            <a:off x="21306581" y="9342962"/>
            <a:ext cx="1346387" cy="480477"/>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3" name="Freeform 41"/>
          <p:cNvSpPr>
            <a:spLocks/>
          </p:cNvSpPr>
          <p:nvPr/>
        </p:nvSpPr>
        <p:spPr bwMode="auto">
          <a:xfrm>
            <a:off x="17410322" y="7044471"/>
            <a:ext cx="839539" cy="627649"/>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4" name="Freeform 53"/>
          <p:cNvSpPr>
            <a:spLocks noEditPoints="1"/>
          </p:cNvSpPr>
          <p:nvPr/>
        </p:nvSpPr>
        <p:spPr bwMode="auto">
          <a:xfrm>
            <a:off x="17405857" y="6239351"/>
            <a:ext cx="814978" cy="538912"/>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5" name="Freeform 195"/>
          <p:cNvSpPr>
            <a:spLocks/>
          </p:cNvSpPr>
          <p:nvPr/>
        </p:nvSpPr>
        <p:spPr bwMode="auto">
          <a:xfrm>
            <a:off x="18171708" y="9860229"/>
            <a:ext cx="1129806" cy="824599"/>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6" name="Freeform 212"/>
          <p:cNvSpPr>
            <a:spLocks noEditPoints="1"/>
          </p:cNvSpPr>
          <p:nvPr/>
        </p:nvSpPr>
        <p:spPr bwMode="auto">
          <a:xfrm>
            <a:off x="22371634" y="9338633"/>
            <a:ext cx="1263775" cy="1002073"/>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7" name="Freeform 221"/>
          <p:cNvSpPr>
            <a:spLocks noEditPoints="1"/>
          </p:cNvSpPr>
          <p:nvPr/>
        </p:nvSpPr>
        <p:spPr bwMode="auto">
          <a:xfrm>
            <a:off x="15813859" y="9024810"/>
            <a:ext cx="1290568" cy="636306"/>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8" name="Freeform 11"/>
          <p:cNvSpPr>
            <a:spLocks noEditPoints="1"/>
          </p:cNvSpPr>
          <p:nvPr/>
        </p:nvSpPr>
        <p:spPr bwMode="auto">
          <a:xfrm>
            <a:off x="13429213" y="8511869"/>
            <a:ext cx="2406975" cy="2417526"/>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19" name="Freeform 13"/>
          <p:cNvSpPr>
            <a:spLocks/>
          </p:cNvSpPr>
          <p:nvPr/>
        </p:nvSpPr>
        <p:spPr bwMode="auto">
          <a:xfrm>
            <a:off x="11745673" y="5142048"/>
            <a:ext cx="1103011" cy="889530"/>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0" name="Freeform 19"/>
          <p:cNvSpPr>
            <a:spLocks/>
          </p:cNvSpPr>
          <p:nvPr/>
        </p:nvSpPr>
        <p:spPr bwMode="auto">
          <a:xfrm>
            <a:off x="16503800" y="7572560"/>
            <a:ext cx="1629953" cy="1326718"/>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1" name="Freeform 39"/>
          <p:cNvSpPr>
            <a:spLocks/>
          </p:cNvSpPr>
          <p:nvPr/>
        </p:nvSpPr>
        <p:spPr bwMode="auto">
          <a:xfrm>
            <a:off x="12766069" y="7250081"/>
            <a:ext cx="768088" cy="844078"/>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2" name="Freeform 45"/>
          <p:cNvSpPr>
            <a:spLocks/>
          </p:cNvSpPr>
          <p:nvPr/>
        </p:nvSpPr>
        <p:spPr bwMode="auto">
          <a:xfrm>
            <a:off x="12024774" y="10332047"/>
            <a:ext cx="823909" cy="1246639"/>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3" name="Freeform 78"/>
          <p:cNvSpPr>
            <a:spLocks noEditPoints="1"/>
          </p:cNvSpPr>
          <p:nvPr/>
        </p:nvSpPr>
        <p:spPr bwMode="auto">
          <a:xfrm>
            <a:off x="15248957" y="7637492"/>
            <a:ext cx="1444630" cy="1854807"/>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4" name="Freeform 80"/>
          <p:cNvSpPr>
            <a:spLocks noEditPoints="1"/>
          </p:cNvSpPr>
          <p:nvPr/>
        </p:nvSpPr>
        <p:spPr bwMode="auto">
          <a:xfrm>
            <a:off x="15313709" y="9522599"/>
            <a:ext cx="2277471" cy="2519250"/>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5" name="Freeform 86"/>
          <p:cNvSpPr>
            <a:spLocks/>
          </p:cNvSpPr>
          <p:nvPr/>
        </p:nvSpPr>
        <p:spPr bwMode="auto">
          <a:xfrm>
            <a:off x="17684957" y="8907936"/>
            <a:ext cx="1708103" cy="1194697"/>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6" name="Freeform 90"/>
          <p:cNvSpPr>
            <a:spLocks/>
          </p:cNvSpPr>
          <p:nvPr/>
        </p:nvSpPr>
        <p:spPr bwMode="auto">
          <a:xfrm>
            <a:off x="17910472" y="7626671"/>
            <a:ext cx="2844605" cy="1917575"/>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7" name="Freeform 92"/>
          <p:cNvSpPr>
            <a:spLocks noEditPoints="1"/>
          </p:cNvSpPr>
          <p:nvPr/>
        </p:nvSpPr>
        <p:spPr bwMode="auto">
          <a:xfrm>
            <a:off x="16008113" y="4092363"/>
            <a:ext cx="1306198" cy="3441242"/>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8" name="Freeform 96"/>
          <p:cNvSpPr>
            <a:spLocks noEditPoints="1"/>
          </p:cNvSpPr>
          <p:nvPr/>
        </p:nvSpPr>
        <p:spPr bwMode="auto">
          <a:xfrm>
            <a:off x="15211001" y="3477700"/>
            <a:ext cx="2491821" cy="3413107"/>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29" name="Freeform 102"/>
          <p:cNvSpPr>
            <a:spLocks noEditPoints="1"/>
          </p:cNvSpPr>
          <p:nvPr/>
        </p:nvSpPr>
        <p:spPr bwMode="auto">
          <a:xfrm>
            <a:off x="17530894" y="2930132"/>
            <a:ext cx="6850274" cy="6705011"/>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0" name="Freeform 109"/>
          <p:cNvSpPr>
            <a:spLocks noEditPoints="1"/>
          </p:cNvSpPr>
          <p:nvPr/>
        </p:nvSpPr>
        <p:spPr bwMode="auto">
          <a:xfrm>
            <a:off x="13275150" y="6131135"/>
            <a:ext cx="1348621" cy="2471636"/>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1" name="Freeform 139"/>
          <p:cNvSpPr>
            <a:spLocks noEditPoints="1"/>
          </p:cNvSpPr>
          <p:nvPr/>
        </p:nvSpPr>
        <p:spPr bwMode="auto">
          <a:xfrm>
            <a:off x="12352996" y="9957624"/>
            <a:ext cx="2473960" cy="1971680"/>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2" name="Freeform 146"/>
          <p:cNvSpPr>
            <a:spLocks noEditPoints="1"/>
          </p:cNvSpPr>
          <p:nvPr/>
        </p:nvSpPr>
        <p:spPr bwMode="auto">
          <a:xfrm>
            <a:off x="17836789" y="10466234"/>
            <a:ext cx="1888962" cy="1705472"/>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3" name="Freeform 210"/>
          <p:cNvSpPr>
            <a:spLocks noEditPoints="1"/>
          </p:cNvSpPr>
          <p:nvPr/>
        </p:nvSpPr>
        <p:spPr bwMode="auto">
          <a:xfrm>
            <a:off x="19000085" y="9728209"/>
            <a:ext cx="3677446" cy="1917575"/>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5" name="Freeform 223"/>
          <p:cNvSpPr>
            <a:spLocks noEditPoints="1"/>
          </p:cNvSpPr>
          <p:nvPr/>
        </p:nvSpPr>
        <p:spPr bwMode="auto">
          <a:xfrm>
            <a:off x="16818626" y="3737416"/>
            <a:ext cx="1466960" cy="2597165"/>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136" name="Freeform 235"/>
          <p:cNvSpPr>
            <a:spLocks noEditPoints="1"/>
          </p:cNvSpPr>
          <p:nvPr/>
        </p:nvSpPr>
        <p:spPr bwMode="auto">
          <a:xfrm>
            <a:off x="22005453" y="6235022"/>
            <a:ext cx="2375715" cy="2923974"/>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solidFill>
            <a:schemeClr val="bg1">
              <a:lumMod val="95000"/>
            </a:schemeClr>
          </a:solidFill>
          <a:ln w="38100" cap="rnd" cmpd="sng">
            <a:solidFill>
              <a:schemeClr val="bg1"/>
            </a:solidFill>
            <a:prstDash val="solid"/>
            <a:round/>
            <a:headEnd/>
            <a:tailEnd/>
          </a:ln>
        </p:spPr>
        <p:txBody>
          <a:bodyPr vert="horz" wrap="square" lIns="91416" tIns="45708" rIns="91416" bIns="45708" numCol="1" anchor="t" anchorCtr="0" compatLnSpc="1">
            <a:prstTxWarp prst="textNoShape">
              <a:avLst/>
            </a:prstTxWarp>
          </a:bodyPr>
          <a:lstStyle/>
          <a:p>
            <a:endParaRPr lang="en-US" sz="1800" dirty="0">
              <a:latin typeface="Open Sans Light" charset="0"/>
            </a:endParaRPr>
          </a:p>
        </p:txBody>
      </p:sp>
      <p:sp>
        <p:nvSpPr>
          <p:cNvPr id="52" name="TextBox 51"/>
          <p:cNvSpPr txBox="1"/>
          <p:nvPr/>
        </p:nvSpPr>
        <p:spPr>
          <a:xfrm>
            <a:off x="2910299" y="2297940"/>
            <a:ext cx="9610161" cy="6184963"/>
          </a:xfrm>
          <a:prstGeom prst="rect">
            <a:avLst/>
          </a:prstGeom>
          <a:noFill/>
          <a:effectLst>
            <a:outerShdw blurRad="50800" dist="38100" dir="2700000" algn="tl" rotWithShape="0">
              <a:prstClr val="black">
                <a:alpha val="40000"/>
              </a:prstClr>
            </a:outerShdw>
          </a:effectLst>
        </p:spPr>
        <p:txBody>
          <a:bodyPr wrap="square" rtlCol="0">
            <a:spAutoFit/>
          </a:bodyPr>
          <a:lstStyle/>
          <a:p>
            <a:r>
              <a:rPr lang="hu-HU" sz="13197" b="1" dirty="0" smtClean="0">
                <a:solidFill>
                  <a:schemeClr val="tx2"/>
                </a:solidFill>
                <a:latin typeface="League Spartan" charset="0"/>
                <a:ea typeface="League Spartan" charset="0"/>
                <a:cs typeface="League Spartan" charset="0"/>
              </a:rPr>
              <a:t>Thank you for your attentio</a:t>
            </a:r>
            <a:r>
              <a:rPr lang="en-US" sz="13197" b="1" dirty="0" smtClean="0">
                <a:solidFill>
                  <a:schemeClr val="tx2"/>
                </a:solidFill>
                <a:latin typeface="League Spartan" charset="0"/>
                <a:ea typeface="League Spartan" charset="0"/>
                <a:cs typeface="League Spartan" charset="0"/>
              </a:rPr>
              <a:t>n!</a:t>
            </a:r>
            <a:endParaRPr lang="hu-HU" sz="13197" b="1" dirty="0" smtClean="0">
              <a:solidFill>
                <a:schemeClr val="tx2"/>
              </a:solidFill>
              <a:latin typeface="League Spartan" charset="0"/>
              <a:ea typeface="League Spartan" charset="0"/>
              <a:cs typeface="League Spartan" charset="0"/>
            </a:endParaRPr>
          </a:p>
        </p:txBody>
      </p:sp>
      <p:sp>
        <p:nvSpPr>
          <p:cNvPr id="53" name="TextBox 52"/>
          <p:cNvSpPr txBox="1"/>
          <p:nvPr/>
        </p:nvSpPr>
        <p:spPr>
          <a:xfrm>
            <a:off x="14655851" y="12741283"/>
            <a:ext cx="9291326" cy="553870"/>
          </a:xfrm>
          <a:prstGeom prst="rect">
            <a:avLst/>
          </a:prstGeom>
          <a:noFill/>
        </p:spPr>
        <p:txBody>
          <a:bodyPr wrap="none" rtlCol="0" anchor="ctr" anchorCtr="0">
            <a:spAutoFit/>
          </a:bodyPr>
          <a:lstStyle/>
          <a:p>
            <a:r>
              <a:rPr lang="hu-HU" sz="2999" b="1" dirty="0">
                <a:solidFill>
                  <a:schemeClr val="accent5"/>
                </a:solidFill>
                <a:latin typeface="Open Sans" charset="0"/>
                <a:ea typeface="Open Sans" charset="0"/>
                <a:cs typeface="Open Sans" charset="0"/>
              </a:rPr>
              <a:t>Facts and figures from the Hungarian CF Registry</a:t>
            </a:r>
          </a:p>
        </p:txBody>
      </p:sp>
      <p:sp>
        <p:nvSpPr>
          <p:cNvPr id="54" name="Subtitle 2"/>
          <p:cNvSpPr txBox="1">
            <a:spLocks/>
          </p:cNvSpPr>
          <p:nvPr/>
        </p:nvSpPr>
        <p:spPr>
          <a:xfrm>
            <a:off x="679410" y="12460040"/>
            <a:ext cx="3339608" cy="83511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hu-HU" sz="2000" b="1" dirty="0">
                <a:latin typeface="League Spartan" charset="0"/>
                <a:ea typeface="League Spartan" charset="0"/>
                <a:cs typeface="League Spartan" charset="0"/>
              </a:rPr>
              <a:t>28.09.2017 – 01.10.2017</a:t>
            </a:r>
            <a:br>
              <a:rPr lang="hu-HU" sz="2000" b="1" dirty="0">
                <a:latin typeface="League Spartan" charset="0"/>
                <a:ea typeface="League Spartan" charset="0"/>
                <a:cs typeface="League Spartan" charset="0"/>
              </a:rPr>
            </a:br>
            <a:r>
              <a:rPr lang="hu-HU" sz="2000" b="1" dirty="0">
                <a:latin typeface="League Spartan" charset="0"/>
                <a:ea typeface="League Spartan" charset="0"/>
                <a:cs typeface="League Spartan" charset="0"/>
              </a:rPr>
              <a:t>Gárdony, Hungary</a:t>
            </a:r>
            <a:endParaRPr lang="en-US" sz="2000" b="1" dirty="0">
              <a:latin typeface="League Spartan" charset="0"/>
              <a:ea typeface="League Spartan" charset="0"/>
              <a:cs typeface="League Spartan" charset="0"/>
            </a:endParaRPr>
          </a:p>
        </p:txBody>
      </p:sp>
      <p:pic>
        <p:nvPicPr>
          <p:cNvPr id="2" name="Picture 1"/>
          <p:cNvPicPr>
            <a:picLocks noChangeAspect="1"/>
          </p:cNvPicPr>
          <p:nvPr/>
        </p:nvPicPr>
        <p:blipFill>
          <a:blip r:embed="rId2"/>
          <a:stretch>
            <a:fillRect/>
          </a:stretch>
        </p:blipFill>
        <p:spPr>
          <a:xfrm>
            <a:off x="1206498" y="10303986"/>
            <a:ext cx="2446983" cy="2094692"/>
          </a:xfrm>
          <a:prstGeom prst="rect">
            <a:avLst/>
          </a:prstGeom>
        </p:spPr>
      </p:pic>
    </p:spTree>
    <p:extLst>
      <p:ext uri="{BB962C8B-B14F-4D97-AF65-F5344CB8AC3E}">
        <p14:creationId xmlns:p14="http://schemas.microsoft.com/office/powerpoint/2010/main" val="26497292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6033" t="18749" r="8312" b="21390"/>
          <a:stretch/>
        </p:blipFill>
        <p:spPr>
          <a:xfrm>
            <a:off x="878812" y="1047749"/>
            <a:ext cx="5304140" cy="74465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Afbeelding 5" descr="logo(origineel)ECFSPR.png"/>
          <p:cNvPicPr>
            <a:picLocks noGrp="1" noChangeAspect="1"/>
          </p:cNvPicPr>
          <p:nvPr>
            <p:ph type="pic" sz="quarter" idx="17"/>
          </p:nvPr>
        </p:nvPicPr>
        <p:blipFill>
          <a:blip r:embed="rId4" cstate="print"/>
          <a:srcRect l="4764" r="4764"/>
          <a:stretch>
            <a:fillRect/>
          </a:stretch>
        </p:blipFill>
        <p:spPr>
          <a:xfrm>
            <a:off x="9510057" y="10237039"/>
            <a:ext cx="2244406" cy="2525614"/>
          </a:xfrm>
          <a:prstGeom prst="rect">
            <a:avLst/>
          </a:prstGeom>
        </p:spPr>
      </p:pic>
      <p:sp>
        <p:nvSpPr>
          <p:cNvPr id="34" name="TextBox 33"/>
          <p:cNvSpPr txBox="1"/>
          <p:nvPr/>
        </p:nvSpPr>
        <p:spPr>
          <a:xfrm>
            <a:off x="12678469" y="450413"/>
            <a:ext cx="11249233" cy="1374735"/>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HUNGARIAN CF REGISTRY</a:t>
            </a:r>
            <a:endParaRPr lang="en-US" sz="6600" b="1" dirty="0">
              <a:solidFill>
                <a:schemeClr val="tx2"/>
              </a:solidFill>
              <a:latin typeface="League Spartan" charset="0"/>
              <a:ea typeface="League Spartan" charset="0"/>
              <a:cs typeface="League Spartan" charset="0"/>
            </a:endParaRPr>
          </a:p>
        </p:txBody>
      </p:sp>
      <p:sp>
        <p:nvSpPr>
          <p:cNvPr id="35" name="TextBox 34"/>
          <p:cNvSpPr txBox="1"/>
          <p:nvPr/>
        </p:nvSpPr>
        <p:spPr>
          <a:xfrm>
            <a:off x="16239008" y="1670581"/>
            <a:ext cx="4124335" cy="523220"/>
          </a:xfrm>
          <a:prstGeom prst="rect">
            <a:avLst/>
          </a:prstGeom>
          <a:noFill/>
        </p:spPr>
        <p:txBody>
          <a:bodyPr wrap="none" rtlCol="0" anchor="ctr" anchorCtr="0">
            <a:spAutoFit/>
          </a:bodyPr>
          <a:lstStyle/>
          <a:p>
            <a:pPr algn="ctr"/>
            <a:r>
              <a:rPr lang="hu-HU" sz="2800" b="1" dirty="0" smtClean="0">
                <a:solidFill>
                  <a:schemeClr val="tx1">
                    <a:lumMod val="40000"/>
                    <a:lumOff val="60000"/>
                  </a:schemeClr>
                </a:solidFill>
                <a:latin typeface="Open Sans" charset="0"/>
                <a:ea typeface="Open Sans" charset="0"/>
                <a:cs typeface="Open Sans" charset="0"/>
              </a:rPr>
              <a:t>www.cisztasfibrozis.hu</a:t>
            </a:r>
            <a:endParaRPr lang="en-US" sz="2800" b="1" dirty="0">
              <a:solidFill>
                <a:schemeClr val="tx1">
                  <a:lumMod val="40000"/>
                  <a:lumOff val="60000"/>
                </a:schemeClr>
              </a:solidFill>
              <a:latin typeface="Open Sans" charset="0"/>
              <a:ea typeface="Open Sans" charset="0"/>
              <a:cs typeface="Open Sans" charset="0"/>
            </a:endParaRPr>
          </a:p>
        </p:txBody>
      </p:sp>
      <p:grpSp>
        <p:nvGrpSpPr>
          <p:cNvPr id="3" name="Group 2"/>
          <p:cNvGrpSpPr/>
          <p:nvPr/>
        </p:nvGrpSpPr>
        <p:grpSpPr>
          <a:xfrm>
            <a:off x="13475432" y="11550038"/>
            <a:ext cx="9410818" cy="1927278"/>
            <a:chOff x="13169086" y="7602642"/>
            <a:chExt cx="9410818" cy="1927278"/>
          </a:xfrm>
        </p:grpSpPr>
        <p:sp>
          <p:nvSpPr>
            <p:cNvPr id="39" name="TextBox 38"/>
            <p:cNvSpPr txBox="1"/>
            <p:nvPr/>
          </p:nvSpPr>
          <p:spPr>
            <a:xfrm>
              <a:off x="14971408" y="7602642"/>
              <a:ext cx="3110147"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APPEREANCES</a:t>
              </a:r>
              <a:endParaRPr lang="en-US" sz="3000" b="1" dirty="0">
                <a:solidFill>
                  <a:schemeClr val="tx2"/>
                </a:solidFill>
                <a:latin typeface="League Spartan" charset="0"/>
                <a:ea typeface="League Spartan" charset="0"/>
                <a:cs typeface="League Spartan" charset="0"/>
              </a:endParaRPr>
            </a:p>
          </p:txBody>
        </p:sp>
        <p:sp>
          <p:nvSpPr>
            <p:cNvPr id="40" name="Subtitle 2"/>
            <p:cNvSpPr txBox="1">
              <a:spLocks/>
            </p:cNvSpPr>
            <p:nvPr/>
          </p:nvSpPr>
          <p:spPr>
            <a:xfrm>
              <a:off x="14860862" y="8207440"/>
              <a:ext cx="7719042"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Presenting results on the annual scientific meetings in HU and in EU</a:t>
              </a:r>
              <a:endParaRPr lang="en-US" sz="2700" dirty="0">
                <a:solidFill>
                  <a:schemeClr val="tx1"/>
                </a:solidFill>
                <a:latin typeface="Open Sans" charset="0"/>
                <a:ea typeface="Open Sans" charset="0"/>
                <a:cs typeface="Open Sans" charset="0"/>
              </a:endParaRPr>
            </a:p>
          </p:txBody>
        </p:sp>
        <p:grpSp>
          <p:nvGrpSpPr>
            <p:cNvPr id="41" name="Group 40"/>
            <p:cNvGrpSpPr/>
            <p:nvPr/>
          </p:nvGrpSpPr>
          <p:grpSpPr>
            <a:xfrm>
              <a:off x="13169086" y="8205739"/>
              <a:ext cx="997216" cy="906562"/>
              <a:chOff x="2790820" y="6602587"/>
              <a:chExt cx="1068508" cy="971373"/>
            </a:xfrm>
            <a:solidFill>
              <a:schemeClr val="accent3"/>
            </a:solidFill>
          </p:grpSpPr>
          <p:sp>
            <p:nvSpPr>
              <p:cNvPr id="42" name="Freeform 4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3" name="Freeform 4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grpSp>
      </p:grpSp>
      <p:grpSp>
        <p:nvGrpSpPr>
          <p:cNvPr id="5" name="Group 4"/>
          <p:cNvGrpSpPr/>
          <p:nvPr/>
        </p:nvGrpSpPr>
        <p:grpSpPr>
          <a:xfrm>
            <a:off x="13551880" y="5471508"/>
            <a:ext cx="10386484" cy="3279443"/>
            <a:chOff x="13286316" y="9923807"/>
            <a:chExt cx="10386484" cy="3279443"/>
          </a:xfrm>
        </p:grpSpPr>
        <p:sp>
          <p:nvSpPr>
            <p:cNvPr id="24" name="TextBox 23"/>
            <p:cNvSpPr txBox="1"/>
            <p:nvPr/>
          </p:nvSpPr>
          <p:spPr>
            <a:xfrm>
              <a:off x="14971408" y="9923807"/>
              <a:ext cx="2492990"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CORE TEAM</a:t>
              </a:r>
              <a:endParaRPr lang="en-US" sz="3000" b="1" dirty="0">
                <a:solidFill>
                  <a:schemeClr val="tx2"/>
                </a:solidFill>
                <a:latin typeface="League Spartan" charset="0"/>
                <a:ea typeface="League Spartan" charset="0"/>
                <a:cs typeface="League Spartan" charset="0"/>
              </a:endParaRPr>
            </a:p>
          </p:txBody>
        </p:sp>
        <p:sp>
          <p:nvSpPr>
            <p:cNvPr id="31" name="Subtitle 2"/>
            <p:cNvSpPr txBox="1">
              <a:spLocks/>
            </p:cNvSpPr>
            <p:nvPr/>
          </p:nvSpPr>
          <p:spPr>
            <a:xfrm>
              <a:off x="14860862" y="10528605"/>
              <a:ext cx="8811938" cy="267464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Dr. Ujhelyi Rita 	</a:t>
              </a:r>
              <a:r>
                <a:rPr lang="hu-HU" sz="2700" dirty="0" smtClean="0">
                  <a:solidFill>
                    <a:schemeClr val="tx1"/>
                  </a:solidFill>
                  <a:latin typeface="Open Sans" charset="0"/>
                  <a:ea typeface="Open Sans" charset="0"/>
                  <a:cs typeface="Open Sans" charset="0"/>
                </a:rPr>
                <a:t>	</a:t>
              </a:r>
              <a:r>
                <a:rPr lang="en-US" sz="2700" dirty="0" smtClean="0">
                  <a:solidFill>
                    <a:schemeClr val="tx1"/>
                  </a:solidFill>
                  <a:latin typeface="Open Sans" charset="0"/>
                  <a:ea typeface="Open Sans" charset="0"/>
                  <a:cs typeface="Open Sans" charset="0"/>
                </a:rPr>
                <a:t>country </a:t>
              </a:r>
              <a:r>
                <a:rPr lang="en-US" sz="2700" dirty="0">
                  <a:solidFill>
                    <a:schemeClr val="tx1"/>
                  </a:solidFill>
                  <a:latin typeface="Open Sans" charset="0"/>
                  <a:ea typeface="Open Sans" charset="0"/>
                  <a:cs typeface="Open Sans" charset="0"/>
                </a:rPr>
                <a:t>representative</a:t>
              </a:r>
            </a:p>
            <a:p>
              <a:pPr algn="l">
                <a:lnSpc>
                  <a:spcPts val="4300"/>
                </a:lnSpc>
              </a:pPr>
              <a:r>
                <a:rPr lang="en-US" sz="2700" dirty="0">
                  <a:solidFill>
                    <a:schemeClr val="tx1"/>
                  </a:solidFill>
                  <a:latin typeface="Open Sans" charset="0"/>
                  <a:ea typeface="Open Sans" charset="0"/>
                  <a:cs typeface="Open Sans" charset="0"/>
                </a:rPr>
                <a:t>Dr. Csiszér Eszter 	</a:t>
              </a:r>
              <a:r>
                <a:rPr lang="hu-HU" sz="2700" dirty="0" smtClean="0">
                  <a:solidFill>
                    <a:schemeClr val="tx1"/>
                  </a:solidFill>
                  <a:latin typeface="Open Sans" charset="0"/>
                  <a:ea typeface="Open Sans" charset="0"/>
                  <a:cs typeface="Open Sans" charset="0"/>
                </a:rPr>
                <a:t>	</a:t>
              </a:r>
              <a:r>
                <a:rPr lang="en-US" sz="2700" dirty="0" smtClean="0">
                  <a:solidFill>
                    <a:schemeClr val="tx1"/>
                  </a:solidFill>
                  <a:latin typeface="Open Sans" charset="0"/>
                  <a:ea typeface="Open Sans" charset="0"/>
                  <a:cs typeface="Open Sans" charset="0"/>
                </a:rPr>
                <a:t>sponsor</a:t>
              </a:r>
              <a:r>
                <a:rPr lang="en-US" sz="2700" dirty="0">
                  <a:solidFill>
                    <a:schemeClr val="tx1"/>
                  </a:solidFill>
                  <a:latin typeface="Open Sans" charset="0"/>
                  <a:ea typeface="Open Sans" charset="0"/>
                  <a:cs typeface="Open Sans" charset="0"/>
                </a:rPr>
                <a:t>, coordinator</a:t>
              </a:r>
            </a:p>
            <a:p>
              <a:pPr algn="l">
                <a:lnSpc>
                  <a:spcPts val="4300"/>
                </a:lnSpc>
              </a:pPr>
              <a:r>
                <a:rPr lang="en-US" sz="2700" dirty="0">
                  <a:solidFill>
                    <a:schemeClr val="tx1"/>
                  </a:solidFill>
                  <a:latin typeface="Open Sans" charset="0"/>
                  <a:ea typeface="Open Sans" charset="0"/>
                  <a:cs typeface="Open Sans" charset="0"/>
                </a:rPr>
                <a:t>Hornyák-Kovács Attila 	data manager	</a:t>
              </a:r>
            </a:p>
            <a:p>
              <a:pPr algn="l">
                <a:lnSpc>
                  <a:spcPts val="4300"/>
                </a:lnSpc>
              </a:pPr>
              <a:r>
                <a:rPr lang="en-US" sz="2700" dirty="0">
                  <a:solidFill>
                    <a:schemeClr val="tx1"/>
                  </a:solidFill>
                  <a:latin typeface="Open Sans" charset="0"/>
                  <a:ea typeface="Open Sans" charset="0"/>
                  <a:cs typeface="Open Sans" charset="0"/>
                </a:rPr>
                <a:t>Marsal Géza		</a:t>
              </a:r>
              <a:r>
                <a:rPr lang="hu-HU" sz="2700" dirty="0" smtClean="0">
                  <a:solidFill>
                    <a:schemeClr val="tx1"/>
                  </a:solidFill>
                  <a:latin typeface="Open Sans" charset="0"/>
                  <a:ea typeface="Open Sans" charset="0"/>
                  <a:cs typeface="Open Sans" charset="0"/>
                </a:rPr>
                <a:t>	</a:t>
              </a:r>
              <a:r>
                <a:rPr lang="en-US" sz="2700" dirty="0" smtClean="0">
                  <a:solidFill>
                    <a:schemeClr val="tx1"/>
                  </a:solidFill>
                  <a:latin typeface="Open Sans" charset="0"/>
                  <a:ea typeface="Open Sans" charset="0"/>
                  <a:cs typeface="Open Sans" charset="0"/>
                </a:rPr>
                <a:t>country </a:t>
              </a:r>
              <a:r>
                <a:rPr lang="en-US" sz="2700" dirty="0">
                  <a:solidFill>
                    <a:schemeClr val="tx1"/>
                  </a:solidFill>
                  <a:latin typeface="Open Sans" charset="0"/>
                  <a:ea typeface="Open Sans" charset="0"/>
                  <a:cs typeface="Open Sans" charset="0"/>
                </a:rPr>
                <a:t>data manager</a:t>
              </a:r>
            </a:p>
          </p:txBody>
        </p:sp>
        <p:grpSp>
          <p:nvGrpSpPr>
            <p:cNvPr id="44" name="Group 43"/>
            <p:cNvGrpSpPr/>
            <p:nvPr/>
          </p:nvGrpSpPr>
          <p:grpSpPr>
            <a:xfrm>
              <a:off x="13286316" y="11326337"/>
              <a:ext cx="920763" cy="869026"/>
              <a:chOff x="8632827" y="1898771"/>
              <a:chExt cx="717653" cy="677329"/>
            </a:xfrm>
            <a:solidFill>
              <a:schemeClr val="accent4"/>
            </a:solidFill>
          </p:grpSpPr>
          <p:sp>
            <p:nvSpPr>
              <p:cNvPr id="45" name="Freeform 210"/>
              <p:cNvSpPr>
                <a:spLocks noChangeArrowheads="1"/>
              </p:cNvSpPr>
              <p:nvPr/>
            </p:nvSpPr>
            <p:spPr bwMode="auto">
              <a:xfrm>
                <a:off x="8632827" y="2148739"/>
                <a:ext cx="717653" cy="427361"/>
              </a:xfrm>
              <a:custGeom>
                <a:avLst/>
                <a:gdLst>
                  <a:gd name="T0" fmla="*/ 318 w 391"/>
                  <a:gd name="T1" fmla="*/ 170 h 235"/>
                  <a:gd name="T2" fmla="*/ 317 w 391"/>
                  <a:gd name="T3" fmla="*/ 170 h 235"/>
                  <a:gd name="T4" fmla="*/ 317 w 391"/>
                  <a:gd name="T5" fmla="*/ 170 h 235"/>
                  <a:gd name="T6" fmla="*/ 312 w 391"/>
                  <a:gd name="T7" fmla="*/ 170 h 235"/>
                  <a:gd name="T8" fmla="*/ 312 w 391"/>
                  <a:gd name="T9" fmla="*/ 170 h 235"/>
                  <a:gd name="T10" fmla="*/ 313 w 391"/>
                  <a:gd name="T11" fmla="*/ 167 h 235"/>
                  <a:gd name="T12" fmla="*/ 313 w 391"/>
                  <a:gd name="T13" fmla="*/ 167 h 235"/>
                  <a:gd name="T14" fmla="*/ 323 w 391"/>
                  <a:gd name="T15" fmla="*/ 139 h 235"/>
                  <a:gd name="T16" fmla="*/ 323 w 391"/>
                  <a:gd name="T17" fmla="*/ 139 h 235"/>
                  <a:gd name="T18" fmla="*/ 324 w 391"/>
                  <a:gd name="T19" fmla="*/ 133 h 235"/>
                  <a:gd name="T20" fmla="*/ 324 w 391"/>
                  <a:gd name="T21" fmla="*/ 133 h 235"/>
                  <a:gd name="T22" fmla="*/ 327 w 391"/>
                  <a:gd name="T23" fmla="*/ 102 h 235"/>
                  <a:gd name="T24" fmla="*/ 327 w 391"/>
                  <a:gd name="T25" fmla="*/ 66 h 235"/>
                  <a:gd name="T26" fmla="*/ 327 w 391"/>
                  <a:gd name="T27" fmla="*/ 66 h 235"/>
                  <a:gd name="T28" fmla="*/ 370 w 391"/>
                  <a:gd name="T29" fmla="*/ 118 h 235"/>
                  <a:gd name="T30" fmla="*/ 370 w 391"/>
                  <a:gd name="T31" fmla="*/ 118 h 235"/>
                  <a:gd name="T32" fmla="*/ 318 w 391"/>
                  <a:gd name="T33" fmla="*/ 170 h 235"/>
                  <a:gd name="T34" fmla="*/ 308 w 391"/>
                  <a:gd name="T35" fmla="*/ 56 h 235"/>
                  <a:gd name="T36" fmla="*/ 308 w 391"/>
                  <a:gd name="T37" fmla="*/ 102 h 235"/>
                  <a:gd name="T38" fmla="*/ 308 w 391"/>
                  <a:gd name="T39" fmla="*/ 102 h 235"/>
                  <a:gd name="T40" fmla="*/ 307 w 391"/>
                  <a:gd name="T41" fmla="*/ 120 h 235"/>
                  <a:gd name="T42" fmla="*/ 307 w 391"/>
                  <a:gd name="T43" fmla="*/ 120 h 235"/>
                  <a:gd name="T44" fmla="*/ 291 w 391"/>
                  <a:gd name="T45" fmla="*/ 172 h 235"/>
                  <a:gd name="T46" fmla="*/ 291 w 391"/>
                  <a:gd name="T47" fmla="*/ 172 h 235"/>
                  <a:gd name="T48" fmla="*/ 252 w 391"/>
                  <a:gd name="T49" fmla="*/ 217 h 235"/>
                  <a:gd name="T50" fmla="*/ 75 w 391"/>
                  <a:gd name="T51" fmla="*/ 217 h 235"/>
                  <a:gd name="T52" fmla="*/ 75 w 391"/>
                  <a:gd name="T53" fmla="*/ 217 h 235"/>
                  <a:gd name="T54" fmla="*/ 19 w 391"/>
                  <a:gd name="T55" fmla="*/ 102 h 235"/>
                  <a:gd name="T56" fmla="*/ 19 w 391"/>
                  <a:gd name="T57" fmla="*/ 19 h 235"/>
                  <a:gd name="T58" fmla="*/ 308 w 391"/>
                  <a:gd name="T59" fmla="*/ 19 h 235"/>
                  <a:gd name="T60" fmla="*/ 308 w 391"/>
                  <a:gd name="T61" fmla="*/ 56 h 235"/>
                  <a:gd name="T62" fmla="*/ 327 w 391"/>
                  <a:gd name="T63" fmla="*/ 48 h 235"/>
                  <a:gd name="T64" fmla="*/ 327 w 391"/>
                  <a:gd name="T65" fmla="*/ 10 h 235"/>
                  <a:gd name="T66" fmla="*/ 327 w 391"/>
                  <a:gd name="T67" fmla="*/ 10 h 235"/>
                  <a:gd name="T68" fmla="*/ 318 w 391"/>
                  <a:gd name="T69" fmla="*/ 0 h 235"/>
                  <a:gd name="T70" fmla="*/ 10 w 391"/>
                  <a:gd name="T71" fmla="*/ 0 h 235"/>
                  <a:gd name="T72" fmla="*/ 10 w 391"/>
                  <a:gd name="T73" fmla="*/ 0 h 235"/>
                  <a:gd name="T74" fmla="*/ 0 w 391"/>
                  <a:gd name="T75" fmla="*/ 10 h 235"/>
                  <a:gd name="T76" fmla="*/ 0 w 391"/>
                  <a:gd name="T77" fmla="*/ 102 h 235"/>
                  <a:gd name="T78" fmla="*/ 0 w 391"/>
                  <a:gd name="T79" fmla="*/ 102 h 235"/>
                  <a:gd name="T80" fmla="*/ 67 w 391"/>
                  <a:gd name="T81" fmla="*/ 233 h 235"/>
                  <a:gd name="T82" fmla="*/ 67 w 391"/>
                  <a:gd name="T83" fmla="*/ 233 h 235"/>
                  <a:gd name="T84" fmla="*/ 73 w 391"/>
                  <a:gd name="T85" fmla="*/ 234 h 235"/>
                  <a:gd name="T86" fmla="*/ 256 w 391"/>
                  <a:gd name="T87" fmla="*/ 234 h 235"/>
                  <a:gd name="T88" fmla="*/ 256 w 391"/>
                  <a:gd name="T89" fmla="*/ 234 h 235"/>
                  <a:gd name="T90" fmla="*/ 260 w 391"/>
                  <a:gd name="T91" fmla="*/ 233 h 235"/>
                  <a:gd name="T92" fmla="*/ 260 w 391"/>
                  <a:gd name="T93" fmla="*/ 233 h 235"/>
                  <a:gd name="T94" fmla="*/ 302 w 391"/>
                  <a:gd name="T95" fmla="*/ 186 h 235"/>
                  <a:gd name="T96" fmla="*/ 302 w 391"/>
                  <a:gd name="T97" fmla="*/ 186 h 235"/>
                  <a:gd name="T98" fmla="*/ 317 w 391"/>
                  <a:gd name="T99" fmla="*/ 188 h 235"/>
                  <a:gd name="T100" fmla="*/ 318 w 391"/>
                  <a:gd name="T101" fmla="*/ 188 h 235"/>
                  <a:gd name="T102" fmla="*/ 318 w 391"/>
                  <a:gd name="T103" fmla="*/ 188 h 235"/>
                  <a:gd name="T104" fmla="*/ 389 w 391"/>
                  <a:gd name="T105" fmla="*/ 119 h 235"/>
                  <a:gd name="T106" fmla="*/ 389 w 391"/>
                  <a:gd name="T107" fmla="*/ 119 h 235"/>
                  <a:gd name="T108" fmla="*/ 327 w 391"/>
                  <a:gd name="T109"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35">
                    <a:moveTo>
                      <a:pt x="318" y="170"/>
                    </a:moveTo>
                    <a:lnTo>
                      <a:pt x="317" y="170"/>
                    </a:lnTo>
                    <a:lnTo>
                      <a:pt x="317" y="170"/>
                    </a:lnTo>
                    <a:cubicBezTo>
                      <a:pt x="315" y="170"/>
                      <a:pt x="314" y="170"/>
                      <a:pt x="312" y="170"/>
                    </a:cubicBezTo>
                    <a:lnTo>
                      <a:pt x="312" y="170"/>
                    </a:lnTo>
                    <a:cubicBezTo>
                      <a:pt x="312" y="169"/>
                      <a:pt x="312" y="168"/>
                      <a:pt x="313" y="167"/>
                    </a:cubicBezTo>
                    <a:lnTo>
                      <a:pt x="313" y="167"/>
                    </a:lnTo>
                    <a:cubicBezTo>
                      <a:pt x="317" y="158"/>
                      <a:pt x="320" y="148"/>
                      <a:pt x="323" y="139"/>
                    </a:cubicBezTo>
                    <a:lnTo>
                      <a:pt x="323" y="139"/>
                    </a:lnTo>
                    <a:cubicBezTo>
                      <a:pt x="323" y="137"/>
                      <a:pt x="323" y="135"/>
                      <a:pt x="324" y="133"/>
                    </a:cubicBezTo>
                    <a:lnTo>
                      <a:pt x="324" y="133"/>
                    </a:lnTo>
                    <a:cubicBezTo>
                      <a:pt x="326" y="124"/>
                      <a:pt x="327" y="113"/>
                      <a:pt x="327" y="102"/>
                    </a:cubicBezTo>
                    <a:lnTo>
                      <a:pt x="327" y="66"/>
                    </a:lnTo>
                    <a:lnTo>
                      <a:pt x="327" y="66"/>
                    </a:lnTo>
                    <a:cubicBezTo>
                      <a:pt x="352" y="71"/>
                      <a:pt x="371" y="92"/>
                      <a:pt x="370" y="118"/>
                    </a:cubicBezTo>
                    <a:lnTo>
                      <a:pt x="370" y="118"/>
                    </a:lnTo>
                    <a:cubicBezTo>
                      <a:pt x="370" y="147"/>
                      <a:pt x="347" y="170"/>
                      <a:pt x="318" y="170"/>
                    </a:cubicBezTo>
                    <a:close/>
                    <a:moveTo>
                      <a:pt x="308" y="56"/>
                    </a:moveTo>
                    <a:lnTo>
                      <a:pt x="308" y="102"/>
                    </a:lnTo>
                    <a:lnTo>
                      <a:pt x="308" y="102"/>
                    </a:lnTo>
                    <a:cubicBezTo>
                      <a:pt x="308" y="108"/>
                      <a:pt x="308" y="114"/>
                      <a:pt x="307" y="120"/>
                    </a:cubicBezTo>
                    <a:lnTo>
                      <a:pt x="307" y="120"/>
                    </a:lnTo>
                    <a:cubicBezTo>
                      <a:pt x="306" y="139"/>
                      <a:pt x="300" y="155"/>
                      <a:pt x="291" y="172"/>
                    </a:cubicBezTo>
                    <a:lnTo>
                      <a:pt x="291" y="172"/>
                    </a:lnTo>
                    <a:cubicBezTo>
                      <a:pt x="281" y="189"/>
                      <a:pt x="268" y="204"/>
                      <a:pt x="252" y="217"/>
                    </a:cubicBezTo>
                    <a:lnTo>
                      <a:pt x="75" y="217"/>
                    </a:lnTo>
                    <a:lnTo>
                      <a:pt x="75" y="217"/>
                    </a:lnTo>
                    <a:cubicBezTo>
                      <a:pt x="39" y="188"/>
                      <a:pt x="19" y="147"/>
                      <a:pt x="19" y="102"/>
                    </a:cubicBezTo>
                    <a:lnTo>
                      <a:pt x="19" y="19"/>
                    </a:lnTo>
                    <a:lnTo>
                      <a:pt x="308" y="19"/>
                    </a:lnTo>
                    <a:lnTo>
                      <a:pt x="308" y="56"/>
                    </a:lnTo>
                    <a:close/>
                    <a:moveTo>
                      <a:pt x="327" y="48"/>
                    </a:moveTo>
                    <a:lnTo>
                      <a:pt x="327" y="10"/>
                    </a:lnTo>
                    <a:lnTo>
                      <a:pt x="327" y="10"/>
                    </a:lnTo>
                    <a:cubicBezTo>
                      <a:pt x="327" y="5"/>
                      <a:pt x="323" y="0"/>
                      <a:pt x="318" y="0"/>
                    </a:cubicBezTo>
                    <a:lnTo>
                      <a:pt x="10" y="0"/>
                    </a:lnTo>
                    <a:lnTo>
                      <a:pt x="10" y="0"/>
                    </a:lnTo>
                    <a:cubicBezTo>
                      <a:pt x="5" y="0"/>
                      <a:pt x="0" y="5"/>
                      <a:pt x="0" y="10"/>
                    </a:cubicBezTo>
                    <a:lnTo>
                      <a:pt x="0" y="102"/>
                    </a:lnTo>
                    <a:lnTo>
                      <a:pt x="0" y="102"/>
                    </a:lnTo>
                    <a:cubicBezTo>
                      <a:pt x="0" y="154"/>
                      <a:pt x="25" y="202"/>
                      <a:pt x="67" y="233"/>
                    </a:cubicBezTo>
                    <a:lnTo>
                      <a:pt x="67" y="233"/>
                    </a:lnTo>
                    <a:cubicBezTo>
                      <a:pt x="69" y="234"/>
                      <a:pt x="71" y="234"/>
                      <a:pt x="73" y="234"/>
                    </a:cubicBezTo>
                    <a:lnTo>
                      <a:pt x="256" y="234"/>
                    </a:lnTo>
                    <a:lnTo>
                      <a:pt x="256" y="234"/>
                    </a:lnTo>
                    <a:cubicBezTo>
                      <a:pt x="257" y="234"/>
                      <a:pt x="259" y="234"/>
                      <a:pt x="260" y="233"/>
                    </a:cubicBezTo>
                    <a:lnTo>
                      <a:pt x="260" y="233"/>
                    </a:lnTo>
                    <a:cubicBezTo>
                      <a:pt x="278" y="220"/>
                      <a:pt x="292" y="204"/>
                      <a:pt x="302" y="186"/>
                    </a:cubicBezTo>
                    <a:lnTo>
                      <a:pt x="302" y="186"/>
                    </a:lnTo>
                    <a:cubicBezTo>
                      <a:pt x="307" y="187"/>
                      <a:pt x="312" y="188"/>
                      <a:pt x="317" y="188"/>
                    </a:cubicBezTo>
                    <a:lnTo>
                      <a:pt x="318" y="188"/>
                    </a:lnTo>
                    <a:lnTo>
                      <a:pt x="318" y="188"/>
                    </a:lnTo>
                    <a:cubicBezTo>
                      <a:pt x="356" y="188"/>
                      <a:pt x="389" y="157"/>
                      <a:pt x="389" y="119"/>
                    </a:cubicBezTo>
                    <a:lnTo>
                      <a:pt x="389" y="119"/>
                    </a:lnTo>
                    <a:cubicBezTo>
                      <a:pt x="390" y="83"/>
                      <a:pt x="362" y="52"/>
                      <a:pt x="327"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6" name="Freeform 211"/>
              <p:cNvSpPr>
                <a:spLocks noChangeArrowheads="1"/>
              </p:cNvSpPr>
              <p:nvPr/>
            </p:nvSpPr>
            <p:spPr bwMode="auto">
              <a:xfrm>
                <a:off x="8769911" y="1939088"/>
                <a:ext cx="40315" cy="169331"/>
              </a:xfrm>
              <a:custGeom>
                <a:avLst/>
                <a:gdLst>
                  <a:gd name="T0" fmla="*/ 9 w 20"/>
                  <a:gd name="T1" fmla="*/ 90 h 91"/>
                  <a:gd name="T2" fmla="*/ 9 w 20"/>
                  <a:gd name="T3" fmla="*/ 90 h 91"/>
                  <a:gd name="T4" fmla="*/ 19 w 20"/>
                  <a:gd name="T5" fmla="*/ 81 h 91"/>
                  <a:gd name="T6" fmla="*/ 19 w 20"/>
                  <a:gd name="T7" fmla="*/ 9 h 91"/>
                  <a:gd name="T8" fmla="*/ 19 w 20"/>
                  <a:gd name="T9" fmla="*/ 9 h 91"/>
                  <a:gd name="T10" fmla="*/ 9 w 20"/>
                  <a:gd name="T11" fmla="*/ 0 h 91"/>
                  <a:gd name="T12" fmla="*/ 9 w 20"/>
                  <a:gd name="T13" fmla="*/ 0 h 91"/>
                  <a:gd name="T14" fmla="*/ 0 w 20"/>
                  <a:gd name="T15" fmla="*/ 9 h 91"/>
                  <a:gd name="T16" fmla="*/ 0 w 20"/>
                  <a:gd name="T17" fmla="*/ 81 h 91"/>
                  <a:gd name="T18" fmla="*/ 0 w 20"/>
                  <a:gd name="T19" fmla="*/ 81 h 91"/>
                  <a:gd name="T20" fmla="*/ 9 w 20"/>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91">
                    <a:moveTo>
                      <a:pt x="9" y="90"/>
                    </a:moveTo>
                    <a:lnTo>
                      <a:pt x="9" y="90"/>
                    </a:lnTo>
                    <a:cubicBezTo>
                      <a:pt x="15" y="90"/>
                      <a:pt x="19" y="86"/>
                      <a:pt x="19" y="81"/>
                    </a:cubicBezTo>
                    <a:lnTo>
                      <a:pt x="19" y="9"/>
                    </a:lnTo>
                    <a:lnTo>
                      <a:pt x="19" y="9"/>
                    </a:lnTo>
                    <a:cubicBezTo>
                      <a:pt x="19" y="4"/>
                      <a:pt x="15" y="0"/>
                      <a:pt x="9" y="0"/>
                    </a:cubicBezTo>
                    <a:lnTo>
                      <a:pt x="9" y="0"/>
                    </a:lnTo>
                    <a:cubicBezTo>
                      <a:pt x="4" y="0"/>
                      <a:pt x="0" y="4"/>
                      <a:pt x="0" y="9"/>
                    </a:cubicBezTo>
                    <a:lnTo>
                      <a:pt x="0" y="81"/>
                    </a:lnTo>
                    <a:lnTo>
                      <a:pt x="0" y="81"/>
                    </a:lnTo>
                    <a:cubicBezTo>
                      <a:pt x="0" y="86"/>
                      <a:pt x="4" y="90"/>
                      <a:pt x="9" y="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7" name="Freeform 212"/>
              <p:cNvSpPr>
                <a:spLocks noChangeArrowheads="1"/>
              </p:cNvSpPr>
              <p:nvPr/>
            </p:nvSpPr>
            <p:spPr bwMode="auto">
              <a:xfrm>
                <a:off x="9052129" y="1939088"/>
                <a:ext cx="32254" cy="169331"/>
              </a:xfrm>
              <a:custGeom>
                <a:avLst/>
                <a:gdLst>
                  <a:gd name="T0" fmla="*/ 9 w 19"/>
                  <a:gd name="T1" fmla="*/ 90 h 91"/>
                  <a:gd name="T2" fmla="*/ 9 w 19"/>
                  <a:gd name="T3" fmla="*/ 90 h 91"/>
                  <a:gd name="T4" fmla="*/ 18 w 19"/>
                  <a:gd name="T5" fmla="*/ 81 h 91"/>
                  <a:gd name="T6" fmla="*/ 18 w 19"/>
                  <a:gd name="T7" fmla="*/ 9 h 91"/>
                  <a:gd name="T8" fmla="*/ 18 w 19"/>
                  <a:gd name="T9" fmla="*/ 9 h 91"/>
                  <a:gd name="T10" fmla="*/ 9 w 19"/>
                  <a:gd name="T11" fmla="*/ 0 h 91"/>
                  <a:gd name="T12" fmla="*/ 9 w 19"/>
                  <a:gd name="T13" fmla="*/ 0 h 91"/>
                  <a:gd name="T14" fmla="*/ 0 w 19"/>
                  <a:gd name="T15" fmla="*/ 9 h 91"/>
                  <a:gd name="T16" fmla="*/ 0 w 19"/>
                  <a:gd name="T17" fmla="*/ 81 h 91"/>
                  <a:gd name="T18" fmla="*/ 0 w 19"/>
                  <a:gd name="T19" fmla="*/ 81 h 91"/>
                  <a:gd name="T20" fmla="*/ 9 w 19"/>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
                    <a:moveTo>
                      <a:pt x="9" y="90"/>
                    </a:moveTo>
                    <a:lnTo>
                      <a:pt x="9" y="90"/>
                    </a:lnTo>
                    <a:cubicBezTo>
                      <a:pt x="13" y="90"/>
                      <a:pt x="18" y="86"/>
                      <a:pt x="18" y="81"/>
                    </a:cubicBezTo>
                    <a:lnTo>
                      <a:pt x="18" y="9"/>
                    </a:lnTo>
                    <a:lnTo>
                      <a:pt x="18" y="9"/>
                    </a:lnTo>
                    <a:cubicBezTo>
                      <a:pt x="18" y="4"/>
                      <a:pt x="13" y="0"/>
                      <a:pt x="9" y="0"/>
                    </a:cubicBezTo>
                    <a:lnTo>
                      <a:pt x="9" y="0"/>
                    </a:lnTo>
                    <a:cubicBezTo>
                      <a:pt x="4" y="0"/>
                      <a:pt x="0" y="4"/>
                      <a:pt x="0" y="9"/>
                    </a:cubicBezTo>
                    <a:lnTo>
                      <a:pt x="0" y="81"/>
                    </a:lnTo>
                    <a:lnTo>
                      <a:pt x="0" y="81"/>
                    </a:lnTo>
                    <a:cubicBezTo>
                      <a:pt x="0" y="86"/>
                      <a:pt x="4" y="90"/>
                      <a:pt x="9" y="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8" name="Freeform 213"/>
              <p:cNvSpPr>
                <a:spLocks noChangeArrowheads="1"/>
              </p:cNvSpPr>
              <p:nvPr/>
            </p:nvSpPr>
            <p:spPr bwMode="auto">
              <a:xfrm>
                <a:off x="8915052" y="1898771"/>
                <a:ext cx="32254" cy="209651"/>
              </a:xfrm>
              <a:custGeom>
                <a:avLst/>
                <a:gdLst>
                  <a:gd name="T0" fmla="*/ 9 w 19"/>
                  <a:gd name="T1" fmla="*/ 112 h 113"/>
                  <a:gd name="T2" fmla="*/ 9 w 19"/>
                  <a:gd name="T3" fmla="*/ 112 h 113"/>
                  <a:gd name="T4" fmla="*/ 18 w 19"/>
                  <a:gd name="T5" fmla="*/ 103 h 113"/>
                  <a:gd name="T6" fmla="*/ 18 w 19"/>
                  <a:gd name="T7" fmla="*/ 9 h 113"/>
                  <a:gd name="T8" fmla="*/ 18 w 19"/>
                  <a:gd name="T9" fmla="*/ 9 h 113"/>
                  <a:gd name="T10" fmla="*/ 9 w 19"/>
                  <a:gd name="T11" fmla="*/ 0 h 113"/>
                  <a:gd name="T12" fmla="*/ 9 w 19"/>
                  <a:gd name="T13" fmla="*/ 0 h 113"/>
                  <a:gd name="T14" fmla="*/ 0 w 19"/>
                  <a:gd name="T15" fmla="*/ 9 h 113"/>
                  <a:gd name="T16" fmla="*/ 0 w 19"/>
                  <a:gd name="T17" fmla="*/ 103 h 113"/>
                  <a:gd name="T18" fmla="*/ 0 w 19"/>
                  <a:gd name="T19" fmla="*/ 103 h 113"/>
                  <a:gd name="T20" fmla="*/ 9 w 19"/>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3">
                    <a:moveTo>
                      <a:pt x="9" y="112"/>
                    </a:moveTo>
                    <a:lnTo>
                      <a:pt x="9" y="112"/>
                    </a:lnTo>
                    <a:cubicBezTo>
                      <a:pt x="13" y="112"/>
                      <a:pt x="18" y="108"/>
                      <a:pt x="18" y="103"/>
                    </a:cubicBezTo>
                    <a:lnTo>
                      <a:pt x="18" y="9"/>
                    </a:lnTo>
                    <a:lnTo>
                      <a:pt x="18" y="9"/>
                    </a:lnTo>
                    <a:cubicBezTo>
                      <a:pt x="18" y="4"/>
                      <a:pt x="13" y="0"/>
                      <a:pt x="9" y="0"/>
                    </a:cubicBezTo>
                    <a:lnTo>
                      <a:pt x="9" y="0"/>
                    </a:lnTo>
                    <a:cubicBezTo>
                      <a:pt x="4" y="0"/>
                      <a:pt x="0" y="4"/>
                      <a:pt x="0" y="9"/>
                    </a:cubicBezTo>
                    <a:lnTo>
                      <a:pt x="0" y="103"/>
                    </a:lnTo>
                    <a:lnTo>
                      <a:pt x="0" y="103"/>
                    </a:lnTo>
                    <a:cubicBezTo>
                      <a:pt x="0" y="108"/>
                      <a:pt x="4" y="112"/>
                      <a:pt x="9" y="1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grpSp>
      </p:gr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348" y="108611"/>
            <a:ext cx="5572670" cy="793033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grpSp>
        <p:nvGrpSpPr>
          <p:cNvPr id="6" name="Group 5"/>
          <p:cNvGrpSpPr/>
          <p:nvPr/>
        </p:nvGrpSpPr>
        <p:grpSpPr>
          <a:xfrm>
            <a:off x="13622501" y="9148649"/>
            <a:ext cx="9088801" cy="1927278"/>
            <a:chOff x="13491103" y="2974633"/>
            <a:chExt cx="9088801" cy="1927278"/>
          </a:xfrm>
        </p:grpSpPr>
        <p:sp>
          <p:nvSpPr>
            <p:cNvPr id="36" name="TextBox 35"/>
            <p:cNvSpPr txBox="1"/>
            <p:nvPr/>
          </p:nvSpPr>
          <p:spPr>
            <a:xfrm>
              <a:off x="14971408" y="2974633"/>
              <a:ext cx="3128100"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CERTIFICATION</a:t>
              </a:r>
              <a:endParaRPr lang="en-US" sz="3000" b="1" dirty="0">
                <a:solidFill>
                  <a:schemeClr val="tx2"/>
                </a:solidFill>
                <a:latin typeface="League Spartan" charset="0"/>
                <a:ea typeface="League Spartan" charset="0"/>
                <a:cs typeface="League Spartan" charset="0"/>
              </a:endParaRPr>
            </a:p>
          </p:txBody>
        </p:sp>
        <p:sp>
          <p:nvSpPr>
            <p:cNvPr id="37" name="Subtitle 2"/>
            <p:cNvSpPr txBox="1">
              <a:spLocks/>
            </p:cNvSpPr>
            <p:nvPr/>
          </p:nvSpPr>
          <p:spPr>
            <a:xfrm>
              <a:off x="14860862" y="3579431"/>
              <a:ext cx="7719042"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Approved by </a:t>
              </a:r>
              <a:r>
                <a:rPr lang="hu-HU" sz="2700" dirty="0">
                  <a:solidFill>
                    <a:schemeClr val="tx1"/>
                  </a:solidFill>
                  <a:latin typeface="Open Sans" charset="0"/>
                  <a:ea typeface="Open Sans" charset="0"/>
                  <a:cs typeface="Open Sans" charset="0"/>
                </a:rPr>
                <a:t>the Medical Research </a:t>
              </a:r>
              <a:r>
                <a:rPr lang="hu-HU" sz="2700" dirty="0" smtClean="0">
                  <a:solidFill>
                    <a:schemeClr val="tx1"/>
                  </a:solidFill>
                  <a:latin typeface="Open Sans" charset="0"/>
                  <a:ea typeface="Open Sans" charset="0"/>
                  <a:cs typeface="Open Sans" charset="0"/>
                </a:rPr>
                <a:t>Council</a:t>
              </a:r>
              <a:br>
                <a:rPr lang="hu-HU" sz="2700" dirty="0" smtClean="0">
                  <a:solidFill>
                    <a:schemeClr val="tx1"/>
                  </a:solidFill>
                  <a:latin typeface="Open Sans" charset="0"/>
                  <a:ea typeface="Open Sans" charset="0"/>
                  <a:cs typeface="Open Sans" charset="0"/>
                </a:rPr>
              </a:br>
              <a:r>
                <a:rPr lang="hu-HU" sz="2700" dirty="0" smtClean="0">
                  <a:solidFill>
                    <a:schemeClr val="tx1"/>
                  </a:solidFill>
                  <a:latin typeface="Open Sans" charset="0"/>
                  <a:ea typeface="Open Sans" charset="0"/>
                  <a:cs typeface="Open Sans" charset="0"/>
                </a:rPr>
                <a:t>(11.05.2011)</a:t>
              </a:r>
              <a:endParaRPr lang="en-US" sz="2700" dirty="0">
                <a:solidFill>
                  <a:schemeClr val="tx1"/>
                </a:solidFill>
                <a:latin typeface="Open Sans" charset="0"/>
                <a:ea typeface="Open Sans" charset="0"/>
                <a:cs typeface="Open Sans" charset="0"/>
              </a:endParaRPr>
            </a:p>
          </p:txBody>
        </p:sp>
        <p:sp>
          <p:nvSpPr>
            <p:cNvPr id="29" name="Shape 2942"/>
            <p:cNvSpPr/>
            <p:nvPr/>
          </p:nvSpPr>
          <p:spPr>
            <a:xfrm>
              <a:off x="13491103" y="3679258"/>
              <a:ext cx="715976" cy="780708"/>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accent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grpSp>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69377" y="8978086"/>
            <a:ext cx="6959747" cy="39224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 name="Group 6"/>
          <p:cNvGrpSpPr/>
          <p:nvPr/>
        </p:nvGrpSpPr>
        <p:grpSpPr>
          <a:xfrm>
            <a:off x="13601223" y="2600236"/>
            <a:ext cx="9244245" cy="2478711"/>
            <a:chOff x="13601223" y="2790019"/>
            <a:chExt cx="9244245" cy="2478711"/>
          </a:xfrm>
        </p:grpSpPr>
        <p:sp>
          <p:nvSpPr>
            <p:cNvPr id="28" name="TextBox 27"/>
            <p:cNvSpPr txBox="1"/>
            <p:nvPr/>
          </p:nvSpPr>
          <p:spPr>
            <a:xfrm>
              <a:off x="15236972" y="2790019"/>
              <a:ext cx="2492990" cy="553998"/>
            </a:xfrm>
            <a:prstGeom prst="rect">
              <a:avLst/>
            </a:prstGeom>
            <a:noFill/>
          </p:spPr>
          <p:txBody>
            <a:bodyPr wrap="none" rtlCol="0" anchor="ctr" anchorCtr="0">
              <a:spAutoFit/>
            </a:bodyPr>
            <a:lstStyle/>
            <a:p>
              <a:r>
                <a:rPr lang="hu-HU" sz="3000" b="1" dirty="0" smtClean="0">
                  <a:solidFill>
                    <a:schemeClr val="tx2"/>
                  </a:solidFill>
                  <a:latin typeface="League Spartan" charset="0"/>
                  <a:ea typeface="League Spartan" charset="0"/>
                  <a:cs typeface="League Spartan" charset="0"/>
                </a:rPr>
                <a:t>TEAMWORK</a:t>
              </a:r>
              <a:endParaRPr lang="en-US" sz="3000" b="1" dirty="0">
                <a:solidFill>
                  <a:schemeClr val="tx2"/>
                </a:solidFill>
                <a:latin typeface="League Spartan" charset="0"/>
                <a:ea typeface="League Spartan" charset="0"/>
                <a:cs typeface="League Spartan" charset="0"/>
              </a:endParaRPr>
            </a:p>
          </p:txBody>
        </p:sp>
        <p:sp>
          <p:nvSpPr>
            <p:cNvPr id="30" name="Subtitle 2"/>
            <p:cNvSpPr txBox="1">
              <a:spLocks/>
            </p:cNvSpPr>
            <p:nvPr/>
          </p:nvSpPr>
          <p:spPr>
            <a:xfrm>
              <a:off x="15126426" y="3394817"/>
              <a:ext cx="7719042" cy="18739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2700" dirty="0" smtClean="0">
                  <a:solidFill>
                    <a:schemeClr val="tx1"/>
                  </a:solidFill>
                  <a:latin typeface="Open Sans" charset="0"/>
                  <a:ea typeface="Open Sans" charset="0"/>
                  <a:cs typeface="Open Sans" charset="0"/>
                </a:rPr>
                <a:t>Maintained by the </a:t>
              </a:r>
              <a:r>
                <a:rPr lang="en-US" sz="2700" dirty="0">
                  <a:solidFill>
                    <a:schemeClr val="tx1"/>
                  </a:solidFill>
                  <a:latin typeface="Open Sans" charset="0"/>
                  <a:ea typeface="Open Sans" charset="0"/>
                  <a:cs typeface="Open Sans" charset="0"/>
                </a:rPr>
                <a:t>Hungarian Association of Cystic Fibrosis </a:t>
              </a:r>
              <a:r>
                <a:rPr lang="en-US" sz="2700" dirty="0" smtClean="0">
                  <a:solidFill>
                    <a:schemeClr val="tx1"/>
                  </a:solidFill>
                  <a:latin typeface="Open Sans" charset="0"/>
                  <a:ea typeface="Open Sans" charset="0"/>
                  <a:cs typeface="Open Sans" charset="0"/>
                </a:rPr>
                <a:t>Adults</a:t>
              </a:r>
              <a:r>
                <a:rPr lang="en-US" sz="2700" dirty="0" smtClean="0">
                  <a:solidFill>
                    <a:srgbClr val="FF0000"/>
                  </a:solidFill>
                  <a:latin typeface="Open Sans" charset="0"/>
                  <a:ea typeface="Open Sans" charset="0"/>
                  <a:cs typeface="Open Sans" charset="0"/>
                </a:rPr>
                <a:t>, </a:t>
              </a:r>
              <a:r>
                <a:rPr lang="hu-HU" sz="2700" dirty="0" smtClean="0">
                  <a:solidFill>
                    <a:schemeClr val="tx1"/>
                  </a:solidFill>
                  <a:latin typeface="Open Sans" charset="0"/>
                  <a:ea typeface="Open Sans" charset="0"/>
                  <a:cs typeface="Open Sans" charset="0"/>
                </a:rPr>
                <a:t>strong cooperation with</a:t>
              </a:r>
              <a:r>
                <a:rPr lang="en-US" sz="2700" dirty="0" smtClean="0">
                  <a:solidFill>
                    <a:schemeClr val="tx1"/>
                  </a:solidFill>
                  <a:latin typeface="Open Sans" charset="0"/>
                  <a:ea typeface="Open Sans" charset="0"/>
                  <a:cs typeface="Open Sans" charset="0"/>
                </a:rPr>
                <a:t> </a:t>
              </a:r>
              <a:r>
                <a:rPr lang="hu-HU" sz="2700" dirty="0" smtClean="0">
                  <a:solidFill>
                    <a:schemeClr val="tx1"/>
                  </a:solidFill>
                  <a:latin typeface="Open Sans" charset="0"/>
                  <a:ea typeface="Open Sans" charset="0"/>
                  <a:cs typeface="Open Sans" charset="0"/>
                </a:rPr>
                <a:t> CF centers and professionals</a:t>
              </a:r>
              <a:endParaRPr lang="en-US" sz="2700" dirty="0">
                <a:solidFill>
                  <a:schemeClr val="tx1"/>
                </a:solidFill>
                <a:latin typeface="Open Sans" charset="0"/>
                <a:ea typeface="Open Sans" charset="0"/>
                <a:cs typeface="Open Sans" charset="0"/>
              </a:endParaRPr>
            </a:p>
          </p:txBody>
        </p:sp>
        <p:sp>
          <p:nvSpPr>
            <p:cNvPr id="32" name="Shape 2617"/>
            <p:cNvSpPr/>
            <p:nvPr/>
          </p:nvSpPr>
          <p:spPr>
            <a:xfrm>
              <a:off x="13601223" y="4116737"/>
              <a:ext cx="817300" cy="606664"/>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7030A0"/>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grpSp>
    </p:spTree>
    <p:extLst>
      <p:ext uri="{BB962C8B-B14F-4D97-AF65-F5344CB8AC3E}">
        <p14:creationId xmlns:p14="http://schemas.microsoft.com/office/powerpoint/2010/main" val="430918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469" y="290697"/>
            <a:ext cx="16782420" cy="13134071"/>
          </a:xfrm>
          <a:prstGeom prst="rect">
            <a:avLst/>
          </a:prstGeom>
          <a:solidFill>
            <a:srgbClr val="FFFFFF">
              <a:shade val="85000"/>
            </a:srgbClr>
          </a:solidFill>
          <a:ln w="88900" cap="sq">
            <a:solidFill>
              <a:srgbClr val="FFFFFF"/>
            </a:solidFill>
            <a:miter lim="800000"/>
          </a:ln>
          <a:effectLst/>
        </p:spPr>
      </p:pic>
      <p:pic>
        <p:nvPicPr>
          <p:cNvPr id="3" name="Picture 2"/>
          <p:cNvPicPr>
            <a:picLocks noChangeAspect="1"/>
          </p:cNvPicPr>
          <p:nvPr/>
        </p:nvPicPr>
        <p:blipFill>
          <a:blip r:embed="rId3"/>
          <a:stretch>
            <a:fillRect/>
          </a:stretch>
        </p:blipFill>
        <p:spPr>
          <a:xfrm>
            <a:off x="17925763" y="244313"/>
            <a:ext cx="6028584" cy="1820342"/>
          </a:xfrm>
          <a:prstGeom prst="roundRect">
            <a:avLst>
              <a:gd name="adj" fmla="val 8594"/>
            </a:avLst>
          </a:prstGeom>
          <a:solidFill>
            <a:srgbClr val="FFFFFF">
              <a:shade val="85000"/>
            </a:srgbClr>
          </a:solidFill>
          <a:ln>
            <a:noFill/>
          </a:ln>
          <a:effectLst/>
        </p:spPr>
      </p:pic>
      <p:pic>
        <p:nvPicPr>
          <p:cNvPr id="4" name="Picture 3"/>
          <p:cNvPicPr>
            <a:picLocks noChangeAspect="1"/>
          </p:cNvPicPr>
          <p:nvPr/>
        </p:nvPicPr>
        <p:blipFill>
          <a:blip r:embed="rId4"/>
          <a:stretch>
            <a:fillRect/>
          </a:stretch>
        </p:blipFill>
        <p:spPr>
          <a:xfrm>
            <a:off x="19219424" y="2725666"/>
            <a:ext cx="3454436" cy="3454436"/>
          </a:xfrm>
          <a:prstGeom prst="rect">
            <a:avLst/>
          </a:prstGeom>
          <a:solidFill>
            <a:srgbClr val="FFFFFF">
              <a:shade val="85000"/>
            </a:srgbClr>
          </a:solidFill>
          <a:ln w="88900" cap="sq">
            <a:solidFill>
              <a:srgbClr val="FFFFFF"/>
            </a:solidFill>
            <a:miter lim="800000"/>
          </a:ln>
          <a:effectLst/>
        </p:spPr>
      </p:pic>
      <p:pic>
        <p:nvPicPr>
          <p:cNvPr id="5" name="Picture 4"/>
          <p:cNvPicPr>
            <a:picLocks noChangeAspect="1"/>
          </p:cNvPicPr>
          <p:nvPr/>
        </p:nvPicPr>
        <p:blipFill>
          <a:blip r:embed="rId5"/>
          <a:stretch>
            <a:fillRect/>
          </a:stretch>
        </p:blipFill>
        <p:spPr>
          <a:xfrm>
            <a:off x="17458267" y="5932798"/>
            <a:ext cx="6222359" cy="7491970"/>
          </a:xfrm>
          <a:prstGeom prst="rect">
            <a:avLst/>
          </a:prstGeom>
        </p:spPr>
      </p:pic>
      <p:pic>
        <p:nvPicPr>
          <p:cNvPr id="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9965" y="9292657"/>
            <a:ext cx="2163946" cy="30454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71731" y="12226147"/>
            <a:ext cx="4419600" cy="646331"/>
          </a:xfrm>
          <a:prstGeom prst="rect">
            <a:avLst/>
          </a:prstGeom>
        </p:spPr>
        <p:txBody>
          <a:bodyPr wrap="square">
            <a:spAutoFit/>
          </a:bodyPr>
          <a:lstStyle/>
          <a:p>
            <a:r>
              <a:rPr lang="en-US" b="1" dirty="0">
                <a:solidFill>
                  <a:schemeClr val="bg1"/>
                </a:solidFill>
                <a:latin typeface="Myriad Pro" pitchFamily="34" charset="0"/>
              </a:rPr>
              <a:t>http://www.ecfs.eu/</a:t>
            </a:r>
          </a:p>
        </p:txBody>
      </p:sp>
    </p:spTree>
    <p:extLst>
      <p:ext uri="{BB962C8B-B14F-4D97-AF65-F5344CB8AC3E}">
        <p14:creationId xmlns:p14="http://schemas.microsoft.com/office/powerpoint/2010/main" val="2823541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6642" y="743713"/>
            <a:ext cx="11454547" cy="1374735"/>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DISTRIBUTION BY GENDER</a:t>
            </a:r>
            <a:endParaRPr lang="en-US" sz="6600" b="1" dirty="0">
              <a:solidFill>
                <a:schemeClr val="tx2"/>
              </a:solidFill>
              <a:latin typeface="League Spartan" charset="0"/>
              <a:ea typeface="League Spartan" charset="0"/>
              <a:cs typeface="League Spartan" charset="0"/>
            </a:endParaRPr>
          </a:p>
        </p:txBody>
      </p:sp>
      <p:graphicFrame>
        <p:nvGraphicFramePr>
          <p:cNvPr id="7" name="Chart 6"/>
          <p:cNvGraphicFramePr/>
          <p:nvPr>
            <p:extLst/>
          </p:nvPr>
        </p:nvGraphicFramePr>
        <p:xfrm>
          <a:off x="1558925" y="4438489"/>
          <a:ext cx="11318276" cy="74533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5781174" y="5242253"/>
            <a:ext cx="7990521" cy="646331"/>
          </a:xfrm>
          <a:prstGeom prst="rect">
            <a:avLst/>
          </a:prstGeom>
          <a:noFill/>
        </p:spPr>
        <p:txBody>
          <a:bodyPr wrap="none" rtlCol="0" anchor="ctr" anchorCtr="0">
            <a:spAutoFit/>
          </a:bodyPr>
          <a:lstStyle/>
          <a:p>
            <a:r>
              <a:rPr lang="hu-HU" b="1" dirty="0" smtClean="0">
                <a:solidFill>
                  <a:schemeClr val="tx2"/>
                </a:solidFill>
                <a:latin typeface="League Spartan" charset="0"/>
                <a:ea typeface="League Spartan" charset="0"/>
                <a:cs typeface="League Spartan" charset="0"/>
              </a:rPr>
              <a:t>TOTAL NUMBER OF PATIENTS: 567</a:t>
            </a:r>
            <a:endParaRPr lang="en-US" b="1" dirty="0">
              <a:solidFill>
                <a:schemeClr val="tx2"/>
              </a:solidFill>
              <a:latin typeface="League Spartan" charset="0"/>
              <a:ea typeface="League Spartan" charset="0"/>
              <a:cs typeface="League Spartan" charset="0"/>
            </a:endParaRPr>
          </a:p>
        </p:txBody>
      </p:sp>
      <p:sp>
        <p:nvSpPr>
          <p:cNvPr id="9" name="Subtitle 2"/>
          <p:cNvSpPr txBox="1">
            <a:spLocks/>
          </p:cNvSpPr>
          <p:nvPr/>
        </p:nvSpPr>
        <p:spPr>
          <a:xfrm>
            <a:off x="15670627" y="5893217"/>
            <a:ext cx="7631693" cy="14209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3200" dirty="0" smtClean="0">
                <a:solidFill>
                  <a:schemeClr val="tx1"/>
                </a:solidFill>
                <a:latin typeface="Open Sans" charset="0"/>
                <a:ea typeface="Open Sans" charset="0"/>
                <a:cs typeface="Open Sans" charset="0"/>
              </a:rPr>
              <a:t>M</a:t>
            </a:r>
            <a:r>
              <a:rPr lang="en-US" sz="3200" dirty="0">
                <a:solidFill>
                  <a:schemeClr val="tx1"/>
                </a:solidFill>
                <a:latin typeface="Open Sans" charset="0"/>
                <a:ea typeface="Open Sans" charset="0"/>
                <a:cs typeface="Open Sans" charset="0"/>
              </a:rPr>
              <a:t>e</a:t>
            </a:r>
            <a:r>
              <a:rPr lang="hu-HU" sz="3200" dirty="0">
                <a:solidFill>
                  <a:schemeClr val="tx1"/>
                </a:solidFill>
                <a:latin typeface="Open Sans" charset="0"/>
                <a:ea typeface="Open Sans" charset="0"/>
                <a:cs typeface="Open Sans" charset="0"/>
              </a:rPr>
              <a:t>n</a:t>
            </a:r>
            <a:r>
              <a:rPr lang="hu-HU" sz="3200" dirty="0" smtClean="0">
                <a:solidFill>
                  <a:schemeClr val="tx1"/>
                </a:solidFill>
                <a:latin typeface="Open Sans" charset="0"/>
                <a:ea typeface="Open Sans" charset="0"/>
                <a:cs typeface="Open Sans" charset="0"/>
              </a:rPr>
              <a:t>: 302</a:t>
            </a:r>
          </a:p>
          <a:p>
            <a:pPr algn="l">
              <a:lnSpc>
                <a:spcPts val="4300"/>
              </a:lnSpc>
            </a:pPr>
            <a:r>
              <a:rPr lang="hu-HU" sz="3200" dirty="0" smtClean="0">
                <a:solidFill>
                  <a:schemeClr val="tx1"/>
                </a:solidFill>
                <a:latin typeface="Open Sans" charset="0"/>
                <a:ea typeface="Open Sans" charset="0"/>
                <a:cs typeface="Open Sans" charset="0"/>
              </a:rPr>
              <a:t>Women: 265</a:t>
            </a:r>
          </a:p>
        </p:txBody>
      </p:sp>
      <p:sp>
        <p:nvSpPr>
          <p:cNvPr id="10" name="TextBox 9"/>
          <p:cNvSpPr txBox="1"/>
          <p:nvPr/>
        </p:nvSpPr>
        <p:spPr>
          <a:xfrm>
            <a:off x="15781174" y="7821330"/>
            <a:ext cx="3544496" cy="646331"/>
          </a:xfrm>
          <a:prstGeom prst="rect">
            <a:avLst/>
          </a:prstGeom>
          <a:noFill/>
        </p:spPr>
        <p:txBody>
          <a:bodyPr wrap="none" rtlCol="0" anchor="ctr" anchorCtr="0">
            <a:spAutoFit/>
          </a:bodyPr>
          <a:lstStyle/>
          <a:p>
            <a:r>
              <a:rPr lang="hu-HU" b="1" dirty="0" smtClean="0">
                <a:solidFill>
                  <a:schemeClr val="tx2"/>
                </a:solidFill>
                <a:latin typeface="League Spartan" charset="0"/>
                <a:ea typeface="League Spartan" charset="0"/>
                <a:cs typeface="League Spartan" charset="0"/>
              </a:rPr>
              <a:t>AVERAGE AGE</a:t>
            </a:r>
            <a:endParaRPr lang="en-US" b="1" dirty="0">
              <a:solidFill>
                <a:schemeClr val="tx2"/>
              </a:solidFill>
              <a:latin typeface="League Spartan" charset="0"/>
              <a:ea typeface="League Spartan" charset="0"/>
              <a:cs typeface="League Spartan" charset="0"/>
            </a:endParaRPr>
          </a:p>
        </p:txBody>
      </p:sp>
      <p:sp>
        <p:nvSpPr>
          <p:cNvPr id="11" name="Subtitle 2"/>
          <p:cNvSpPr txBox="1">
            <a:spLocks/>
          </p:cNvSpPr>
          <p:nvPr/>
        </p:nvSpPr>
        <p:spPr>
          <a:xfrm>
            <a:off x="15670627" y="8472294"/>
            <a:ext cx="7631693" cy="14209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hu-HU" sz="3200" dirty="0" smtClean="0">
                <a:solidFill>
                  <a:schemeClr val="tx1"/>
                </a:solidFill>
                <a:latin typeface="Open Sans" charset="0"/>
                <a:ea typeface="Open Sans" charset="0"/>
                <a:cs typeface="Open Sans" charset="0"/>
              </a:rPr>
              <a:t>M</a:t>
            </a:r>
            <a:r>
              <a:rPr lang="en-US" sz="3200" dirty="0">
                <a:solidFill>
                  <a:schemeClr val="tx1"/>
                </a:solidFill>
                <a:latin typeface="Open Sans" charset="0"/>
                <a:ea typeface="Open Sans" charset="0"/>
                <a:cs typeface="Open Sans" charset="0"/>
              </a:rPr>
              <a:t>e</a:t>
            </a:r>
            <a:r>
              <a:rPr lang="hu-HU" sz="3200" dirty="0">
                <a:solidFill>
                  <a:schemeClr val="tx1"/>
                </a:solidFill>
                <a:latin typeface="Open Sans" charset="0"/>
                <a:ea typeface="Open Sans" charset="0"/>
                <a:cs typeface="Open Sans" charset="0"/>
              </a:rPr>
              <a:t>n</a:t>
            </a:r>
            <a:r>
              <a:rPr lang="hu-HU" sz="3200" dirty="0" smtClean="0">
                <a:solidFill>
                  <a:schemeClr val="tx1"/>
                </a:solidFill>
                <a:latin typeface="Open Sans" charset="0"/>
                <a:ea typeface="Open Sans" charset="0"/>
                <a:cs typeface="Open Sans" charset="0"/>
              </a:rPr>
              <a:t>: 17,8 years</a:t>
            </a:r>
          </a:p>
          <a:p>
            <a:pPr algn="l">
              <a:lnSpc>
                <a:spcPts val="4300"/>
              </a:lnSpc>
            </a:pPr>
            <a:r>
              <a:rPr lang="hu-HU" sz="3200" dirty="0" smtClean="0">
                <a:solidFill>
                  <a:schemeClr val="tx1"/>
                </a:solidFill>
                <a:latin typeface="Open Sans" charset="0"/>
                <a:ea typeface="Open Sans" charset="0"/>
                <a:cs typeface="Open Sans" charset="0"/>
              </a:rPr>
              <a:t>Women: 16,4 years</a:t>
            </a:r>
            <a:endParaRPr lang="en-US" sz="3200" dirty="0">
              <a:solidFill>
                <a:schemeClr val="tx1"/>
              </a:solidFill>
              <a:latin typeface="Open Sans" charset="0"/>
              <a:ea typeface="Open Sans" charset="0"/>
              <a:cs typeface="Open Sans" charset="0"/>
            </a:endParaRPr>
          </a:p>
        </p:txBody>
      </p:sp>
      <p:sp>
        <p:nvSpPr>
          <p:cNvPr id="12" name="Oval 11"/>
          <p:cNvSpPr/>
          <p:nvPr/>
        </p:nvSpPr>
        <p:spPr>
          <a:xfrm>
            <a:off x="13715401" y="8077589"/>
            <a:ext cx="1601804" cy="1601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4" name="Oval 13"/>
          <p:cNvSpPr/>
          <p:nvPr/>
        </p:nvSpPr>
        <p:spPr>
          <a:xfrm>
            <a:off x="13715401" y="5476210"/>
            <a:ext cx="1601804" cy="1601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nvGrpSpPr>
          <p:cNvPr id="15" name="Group 14"/>
          <p:cNvGrpSpPr/>
          <p:nvPr/>
        </p:nvGrpSpPr>
        <p:grpSpPr>
          <a:xfrm>
            <a:off x="14190102" y="5933850"/>
            <a:ext cx="696091" cy="696091"/>
            <a:chOff x="3661569" y="4579937"/>
            <a:chExt cx="250825" cy="250825"/>
          </a:xfrm>
          <a:solidFill>
            <a:schemeClr val="bg1"/>
          </a:solidFill>
        </p:grpSpPr>
        <p:sp>
          <p:nvSpPr>
            <p:cNvPr id="16" name="Freeform 245"/>
            <p:cNvSpPr>
              <a:spLocks noChangeArrowheads="1"/>
            </p:cNvSpPr>
            <p:nvPr/>
          </p:nvSpPr>
          <p:spPr bwMode="auto">
            <a:xfrm>
              <a:off x="3661569" y="4579937"/>
              <a:ext cx="250825" cy="250825"/>
            </a:xfrm>
            <a:custGeom>
              <a:avLst/>
              <a:gdLst>
                <a:gd name="T0" fmla="*/ 651 w 698"/>
                <a:gd name="T1" fmla="*/ 504 h 698"/>
                <a:gd name="T2" fmla="*/ 46 w 698"/>
                <a:gd name="T3" fmla="*/ 504 h 698"/>
                <a:gd name="T4" fmla="*/ 46 w 698"/>
                <a:gd name="T5" fmla="*/ 67 h 698"/>
                <a:gd name="T6" fmla="*/ 651 w 698"/>
                <a:gd name="T7" fmla="*/ 67 h 698"/>
                <a:gd name="T8" fmla="*/ 651 w 698"/>
                <a:gd name="T9" fmla="*/ 504 h 698"/>
                <a:gd name="T10" fmla="*/ 34 w 698"/>
                <a:gd name="T11" fmla="*/ 26 h 698"/>
                <a:gd name="T12" fmla="*/ 663 w 698"/>
                <a:gd name="T13" fmla="*/ 26 h 698"/>
                <a:gd name="T14" fmla="*/ 663 w 698"/>
                <a:gd name="T15" fmla="*/ 26 h 698"/>
                <a:gd name="T16" fmla="*/ 671 w 698"/>
                <a:gd name="T17" fmla="*/ 34 h 698"/>
                <a:gd name="T18" fmla="*/ 671 w 698"/>
                <a:gd name="T19" fmla="*/ 34 h 698"/>
                <a:gd name="T20" fmla="*/ 663 w 698"/>
                <a:gd name="T21" fmla="*/ 42 h 698"/>
                <a:gd name="T22" fmla="*/ 34 w 698"/>
                <a:gd name="T23" fmla="*/ 42 h 698"/>
                <a:gd name="T24" fmla="*/ 34 w 698"/>
                <a:gd name="T25" fmla="*/ 42 h 698"/>
                <a:gd name="T26" fmla="*/ 25 w 698"/>
                <a:gd name="T27" fmla="*/ 34 h 698"/>
                <a:gd name="T28" fmla="*/ 25 w 698"/>
                <a:gd name="T29" fmla="*/ 34 h 698"/>
                <a:gd name="T30" fmla="*/ 34 w 698"/>
                <a:gd name="T31" fmla="*/ 26 h 698"/>
                <a:gd name="T32" fmla="*/ 663 w 698"/>
                <a:gd name="T33" fmla="*/ 0 h 698"/>
                <a:gd name="T34" fmla="*/ 34 w 698"/>
                <a:gd name="T35" fmla="*/ 0 h 698"/>
                <a:gd name="T36" fmla="*/ 34 w 698"/>
                <a:gd name="T37" fmla="*/ 0 h 698"/>
                <a:gd name="T38" fmla="*/ 0 w 698"/>
                <a:gd name="T39" fmla="*/ 34 h 698"/>
                <a:gd name="T40" fmla="*/ 0 w 698"/>
                <a:gd name="T41" fmla="*/ 34 h 698"/>
                <a:gd name="T42" fmla="*/ 21 w 698"/>
                <a:gd name="T43" fmla="*/ 65 h 698"/>
                <a:gd name="T44" fmla="*/ 21 w 698"/>
                <a:gd name="T45" fmla="*/ 517 h 698"/>
                <a:gd name="T46" fmla="*/ 21 w 698"/>
                <a:gd name="T47" fmla="*/ 517 h 698"/>
                <a:gd name="T48" fmla="*/ 34 w 698"/>
                <a:gd name="T49" fmla="*/ 530 h 698"/>
                <a:gd name="T50" fmla="*/ 336 w 698"/>
                <a:gd name="T51" fmla="*/ 530 h 698"/>
                <a:gd name="T52" fmla="*/ 336 w 698"/>
                <a:gd name="T53" fmla="*/ 592 h 698"/>
                <a:gd name="T54" fmla="*/ 134 w 698"/>
                <a:gd name="T55" fmla="*/ 673 h 698"/>
                <a:gd name="T56" fmla="*/ 134 w 698"/>
                <a:gd name="T57" fmla="*/ 673 h 698"/>
                <a:gd name="T58" fmla="*/ 127 w 698"/>
                <a:gd name="T59" fmla="*/ 689 h 698"/>
                <a:gd name="T60" fmla="*/ 127 w 698"/>
                <a:gd name="T61" fmla="*/ 689 h 698"/>
                <a:gd name="T62" fmla="*/ 139 w 698"/>
                <a:gd name="T63" fmla="*/ 697 h 698"/>
                <a:gd name="T64" fmla="*/ 139 w 698"/>
                <a:gd name="T65" fmla="*/ 697 h 698"/>
                <a:gd name="T66" fmla="*/ 143 w 698"/>
                <a:gd name="T67" fmla="*/ 696 h 698"/>
                <a:gd name="T68" fmla="*/ 349 w 698"/>
                <a:gd name="T69" fmla="*/ 614 h 698"/>
                <a:gd name="T70" fmla="*/ 553 w 698"/>
                <a:gd name="T71" fmla="*/ 696 h 698"/>
                <a:gd name="T72" fmla="*/ 553 w 698"/>
                <a:gd name="T73" fmla="*/ 696 h 698"/>
                <a:gd name="T74" fmla="*/ 558 w 698"/>
                <a:gd name="T75" fmla="*/ 697 h 698"/>
                <a:gd name="T76" fmla="*/ 558 w 698"/>
                <a:gd name="T77" fmla="*/ 697 h 698"/>
                <a:gd name="T78" fmla="*/ 570 w 698"/>
                <a:gd name="T79" fmla="*/ 689 h 698"/>
                <a:gd name="T80" fmla="*/ 570 w 698"/>
                <a:gd name="T81" fmla="*/ 689 h 698"/>
                <a:gd name="T82" fmla="*/ 563 w 698"/>
                <a:gd name="T83" fmla="*/ 673 h 698"/>
                <a:gd name="T84" fmla="*/ 360 w 698"/>
                <a:gd name="T85" fmla="*/ 592 h 698"/>
                <a:gd name="T86" fmla="*/ 360 w 698"/>
                <a:gd name="T87" fmla="*/ 530 h 698"/>
                <a:gd name="T88" fmla="*/ 663 w 698"/>
                <a:gd name="T89" fmla="*/ 530 h 698"/>
                <a:gd name="T90" fmla="*/ 663 w 698"/>
                <a:gd name="T91" fmla="*/ 530 h 698"/>
                <a:gd name="T92" fmla="*/ 676 w 698"/>
                <a:gd name="T93" fmla="*/ 517 h 698"/>
                <a:gd name="T94" fmla="*/ 676 w 698"/>
                <a:gd name="T95" fmla="*/ 65 h 698"/>
                <a:gd name="T96" fmla="*/ 676 w 698"/>
                <a:gd name="T97" fmla="*/ 65 h 698"/>
                <a:gd name="T98" fmla="*/ 697 w 698"/>
                <a:gd name="T99" fmla="*/ 34 h 698"/>
                <a:gd name="T100" fmla="*/ 697 w 698"/>
                <a:gd name="T101" fmla="*/ 34 h 698"/>
                <a:gd name="T102" fmla="*/ 663 w 698"/>
                <a:gd name="T10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698">
                  <a:moveTo>
                    <a:pt x="651" y="504"/>
                  </a:moveTo>
                  <a:lnTo>
                    <a:pt x="46" y="504"/>
                  </a:lnTo>
                  <a:lnTo>
                    <a:pt x="46" y="67"/>
                  </a:lnTo>
                  <a:lnTo>
                    <a:pt x="651" y="67"/>
                  </a:lnTo>
                  <a:lnTo>
                    <a:pt x="651" y="504"/>
                  </a:lnTo>
                  <a:close/>
                  <a:moveTo>
                    <a:pt x="34" y="26"/>
                  </a:moveTo>
                  <a:lnTo>
                    <a:pt x="663" y="26"/>
                  </a:lnTo>
                  <a:lnTo>
                    <a:pt x="663" y="26"/>
                  </a:lnTo>
                  <a:cubicBezTo>
                    <a:pt x="668" y="26"/>
                    <a:pt x="671" y="29"/>
                    <a:pt x="671" y="34"/>
                  </a:cubicBezTo>
                  <a:lnTo>
                    <a:pt x="671" y="34"/>
                  </a:lnTo>
                  <a:cubicBezTo>
                    <a:pt x="671" y="39"/>
                    <a:pt x="668" y="42"/>
                    <a:pt x="663" y="42"/>
                  </a:cubicBezTo>
                  <a:lnTo>
                    <a:pt x="34" y="42"/>
                  </a:lnTo>
                  <a:lnTo>
                    <a:pt x="34" y="42"/>
                  </a:lnTo>
                  <a:cubicBezTo>
                    <a:pt x="29" y="42"/>
                    <a:pt x="25" y="39"/>
                    <a:pt x="25" y="34"/>
                  </a:cubicBezTo>
                  <a:lnTo>
                    <a:pt x="25" y="34"/>
                  </a:lnTo>
                  <a:cubicBezTo>
                    <a:pt x="25" y="29"/>
                    <a:pt x="29" y="26"/>
                    <a:pt x="34" y="26"/>
                  </a:cubicBezTo>
                  <a:close/>
                  <a:moveTo>
                    <a:pt x="663" y="0"/>
                  </a:moveTo>
                  <a:lnTo>
                    <a:pt x="34" y="0"/>
                  </a:lnTo>
                  <a:lnTo>
                    <a:pt x="34" y="0"/>
                  </a:lnTo>
                  <a:cubicBezTo>
                    <a:pt x="15" y="0"/>
                    <a:pt x="0" y="15"/>
                    <a:pt x="0" y="34"/>
                  </a:cubicBezTo>
                  <a:lnTo>
                    <a:pt x="0" y="34"/>
                  </a:lnTo>
                  <a:cubicBezTo>
                    <a:pt x="0" y="48"/>
                    <a:pt x="8" y="60"/>
                    <a:pt x="21" y="65"/>
                  </a:cubicBezTo>
                  <a:lnTo>
                    <a:pt x="21" y="517"/>
                  </a:lnTo>
                  <a:lnTo>
                    <a:pt x="21" y="517"/>
                  </a:lnTo>
                  <a:cubicBezTo>
                    <a:pt x="21" y="524"/>
                    <a:pt x="27" y="530"/>
                    <a:pt x="34" y="530"/>
                  </a:cubicBezTo>
                  <a:lnTo>
                    <a:pt x="336" y="530"/>
                  </a:lnTo>
                  <a:lnTo>
                    <a:pt x="336" y="592"/>
                  </a:lnTo>
                  <a:lnTo>
                    <a:pt x="134" y="673"/>
                  </a:lnTo>
                  <a:lnTo>
                    <a:pt x="134" y="673"/>
                  </a:lnTo>
                  <a:cubicBezTo>
                    <a:pt x="128" y="675"/>
                    <a:pt x="124" y="683"/>
                    <a:pt x="127" y="689"/>
                  </a:cubicBezTo>
                  <a:lnTo>
                    <a:pt x="127" y="689"/>
                  </a:lnTo>
                  <a:cubicBezTo>
                    <a:pt x="129" y="694"/>
                    <a:pt x="134" y="697"/>
                    <a:pt x="139" y="697"/>
                  </a:cubicBezTo>
                  <a:lnTo>
                    <a:pt x="139" y="697"/>
                  </a:lnTo>
                  <a:cubicBezTo>
                    <a:pt x="140" y="697"/>
                    <a:pt x="141" y="697"/>
                    <a:pt x="143" y="696"/>
                  </a:cubicBezTo>
                  <a:lnTo>
                    <a:pt x="349" y="614"/>
                  </a:lnTo>
                  <a:lnTo>
                    <a:pt x="553" y="696"/>
                  </a:lnTo>
                  <a:lnTo>
                    <a:pt x="553" y="696"/>
                  </a:lnTo>
                  <a:cubicBezTo>
                    <a:pt x="555" y="697"/>
                    <a:pt x="557" y="697"/>
                    <a:pt x="558" y="697"/>
                  </a:cubicBezTo>
                  <a:lnTo>
                    <a:pt x="558" y="697"/>
                  </a:lnTo>
                  <a:cubicBezTo>
                    <a:pt x="563" y="697"/>
                    <a:pt x="568" y="694"/>
                    <a:pt x="570" y="689"/>
                  </a:cubicBezTo>
                  <a:lnTo>
                    <a:pt x="570" y="689"/>
                  </a:lnTo>
                  <a:cubicBezTo>
                    <a:pt x="573" y="683"/>
                    <a:pt x="569" y="675"/>
                    <a:pt x="563" y="673"/>
                  </a:cubicBezTo>
                  <a:lnTo>
                    <a:pt x="360" y="592"/>
                  </a:lnTo>
                  <a:lnTo>
                    <a:pt x="360" y="530"/>
                  </a:lnTo>
                  <a:lnTo>
                    <a:pt x="663" y="530"/>
                  </a:lnTo>
                  <a:lnTo>
                    <a:pt x="663" y="530"/>
                  </a:lnTo>
                  <a:cubicBezTo>
                    <a:pt x="670" y="530"/>
                    <a:pt x="676" y="524"/>
                    <a:pt x="676" y="517"/>
                  </a:cubicBezTo>
                  <a:lnTo>
                    <a:pt x="676" y="65"/>
                  </a:lnTo>
                  <a:lnTo>
                    <a:pt x="676" y="65"/>
                  </a:lnTo>
                  <a:cubicBezTo>
                    <a:pt x="688" y="60"/>
                    <a:pt x="697" y="48"/>
                    <a:pt x="697" y="34"/>
                  </a:cubicBezTo>
                  <a:lnTo>
                    <a:pt x="697" y="34"/>
                  </a:lnTo>
                  <a:cubicBezTo>
                    <a:pt x="697" y="15"/>
                    <a:pt x="681" y="0"/>
                    <a:pt x="66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17" name="Freeform 246"/>
            <p:cNvSpPr>
              <a:spLocks noChangeArrowheads="1"/>
            </p:cNvSpPr>
            <p:nvPr/>
          </p:nvSpPr>
          <p:spPr bwMode="auto">
            <a:xfrm>
              <a:off x="3736182" y="4632325"/>
              <a:ext cx="100012" cy="100012"/>
            </a:xfrm>
            <a:custGeom>
              <a:avLst/>
              <a:gdLst>
                <a:gd name="T0" fmla="*/ 126 w 278"/>
                <a:gd name="T1" fmla="*/ 27 h 278"/>
                <a:gd name="T2" fmla="*/ 126 w 278"/>
                <a:gd name="T3" fmla="*/ 152 h 278"/>
                <a:gd name="T4" fmla="*/ 250 w 278"/>
                <a:gd name="T5" fmla="*/ 152 h 278"/>
                <a:gd name="T6" fmla="*/ 250 w 278"/>
                <a:gd name="T7" fmla="*/ 152 h 278"/>
                <a:gd name="T8" fmla="*/ 138 w 278"/>
                <a:gd name="T9" fmla="*/ 252 h 278"/>
                <a:gd name="T10" fmla="*/ 138 w 278"/>
                <a:gd name="T11" fmla="*/ 252 h 278"/>
                <a:gd name="T12" fmla="*/ 25 w 278"/>
                <a:gd name="T13" fmla="*/ 139 h 278"/>
                <a:gd name="T14" fmla="*/ 25 w 278"/>
                <a:gd name="T15" fmla="*/ 139 h 278"/>
                <a:gd name="T16" fmla="*/ 126 w 278"/>
                <a:gd name="T17" fmla="*/ 27 h 278"/>
                <a:gd name="T18" fmla="*/ 250 w 278"/>
                <a:gd name="T19" fmla="*/ 126 h 278"/>
                <a:gd name="T20" fmla="*/ 150 w 278"/>
                <a:gd name="T21" fmla="*/ 126 h 278"/>
                <a:gd name="T22" fmla="*/ 150 w 278"/>
                <a:gd name="T23" fmla="*/ 27 h 278"/>
                <a:gd name="T24" fmla="*/ 150 w 278"/>
                <a:gd name="T25" fmla="*/ 27 h 278"/>
                <a:gd name="T26" fmla="*/ 250 w 278"/>
                <a:gd name="T27" fmla="*/ 126 h 278"/>
                <a:gd name="T28" fmla="*/ 138 w 278"/>
                <a:gd name="T29" fmla="*/ 277 h 278"/>
                <a:gd name="T30" fmla="*/ 138 w 278"/>
                <a:gd name="T31" fmla="*/ 277 h 278"/>
                <a:gd name="T32" fmla="*/ 277 w 278"/>
                <a:gd name="T33" fmla="*/ 139 h 278"/>
                <a:gd name="T34" fmla="*/ 277 w 278"/>
                <a:gd name="T35" fmla="*/ 139 h 278"/>
                <a:gd name="T36" fmla="*/ 138 w 278"/>
                <a:gd name="T37" fmla="*/ 0 h 278"/>
                <a:gd name="T38" fmla="*/ 138 w 278"/>
                <a:gd name="T39" fmla="*/ 0 h 278"/>
                <a:gd name="T40" fmla="*/ 0 w 278"/>
                <a:gd name="T41" fmla="*/ 139 h 278"/>
                <a:gd name="T42" fmla="*/ 0 w 278"/>
                <a:gd name="T43" fmla="*/ 139 h 278"/>
                <a:gd name="T44" fmla="*/ 138 w 278"/>
                <a:gd name="T45"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78">
                  <a:moveTo>
                    <a:pt x="126" y="27"/>
                  </a:moveTo>
                  <a:lnTo>
                    <a:pt x="126" y="152"/>
                  </a:lnTo>
                  <a:lnTo>
                    <a:pt x="250" y="152"/>
                  </a:lnTo>
                  <a:lnTo>
                    <a:pt x="250" y="152"/>
                  </a:lnTo>
                  <a:cubicBezTo>
                    <a:pt x="244" y="208"/>
                    <a:pt x="197" y="252"/>
                    <a:pt x="138" y="252"/>
                  </a:cubicBezTo>
                  <a:lnTo>
                    <a:pt x="138" y="252"/>
                  </a:lnTo>
                  <a:cubicBezTo>
                    <a:pt x="76" y="252"/>
                    <a:pt x="25" y="202"/>
                    <a:pt x="25" y="139"/>
                  </a:cubicBezTo>
                  <a:lnTo>
                    <a:pt x="25" y="139"/>
                  </a:lnTo>
                  <a:cubicBezTo>
                    <a:pt x="25" y="80"/>
                    <a:pt x="70" y="33"/>
                    <a:pt x="126" y="27"/>
                  </a:cubicBezTo>
                  <a:close/>
                  <a:moveTo>
                    <a:pt x="250" y="126"/>
                  </a:moveTo>
                  <a:lnTo>
                    <a:pt x="150" y="126"/>
                  </a:lnTo>
                  <a:lnTo>
                    <a:pt x="150" y="27"/>
                  </a:lnTo>
                  <a:lnTo>
                    <a:pt x="150" y="27"/>
                  </a:lnTo>
                  <a:cubicBezTo>
                    <a:pt x="204" y="33"/>
                    <a:pt x="244" y="74"/>
                    <a:pt x="250" y="126"/>
                  </a:cubicBezTo>
                  <a:close/>
                  <a:moveTo>
                    <a:pt x="138" y="277"/>
                  </a:moveTo>
                  <a:lnTo>
                    <a:pt x="138" y="277"/>
                  </a:lnTo>
                  <a:cubicBezTo>
                    <a:pt x="215" y="277"/>
                    <a:pt x="277" y="216"/>
                    <a:pt x="277" y="139"/>
                  </a:cubicBezTo>
                  <a:lnTo>
                    <a:pt x="277" y="139"/>
                  </a:lnTo>
                  <a:cubicBezTo>
                    <a:pt x="277" y="63"/>
                    <a:pt x="215" y="0"/>
                    <a:pt x="138" y="0"/>
                  </a:cubicBezTo>
                  <a:lnTo>
                    <a:pt x="138" y="0"/>
                  </a:lnTo>
                  <a:cubicBezTo>
                    <a:pt x="62" y="0"/>
                    <a:pt x="0" y="63"/>
                    <a:pt x="0" y="139"/>
                  </a:cubicBezTo>
                  <a:lnTo>
                    <a:pt x="0" y="139"/>
                  </a:lnTo>
                  <a:cubicBezTo>
                    <a:pt x="0" y="216"/>
                    <a:pt x="62" y="277"/>
                    <a:pt x="138"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21" name="Freeform 115"/>
          <p:cNvSpPr>
            <a:spLocks noChangeArrowheads="1"/>
          </p:cNvSpPr>
          <p:nvPr/>
        </p:nvSpPr>
        <p:spPr bwMode="auto">
          <a:xfrm>
            <a:off x="14189190" y="8536359"/>
            <a:ext cx="697003" cy="697003"/>
          </a:xfrm>
          <a:custGeom>
            <a:avLst/>
            <a:gdLst>
              <a:gd name="T0" fmla="*/ 430 w 490"/>
              <a:gd name="T1" fmla="*/ 233 h 489"/>
              <a:gd name="T2" fmla="*/ 472 w 490"/>
              <a:gd name="T3" fmla="*/ 303 h 489"/>
              <a:gd name="T4" fmla="*/ 430 w 490"/>
              <a:gd name="T5" fmla="*/ 372 h 489"/>
              <a:gd name="T6" fmla="*/ 413 w 490"/>
              <a:gd name="T7" fmla="*/ 379 h 489"/>
              <a:gd name="T8" fmla="*/ 372 w 490"/>
              <a:gd name="T9" fmla="*/ 382 h 489"/>
              <a:gd name="T10" fmla="*/ 392 w 490"/>
              <a:gd name="T11" fmla="*/ 223 h 489"/>
              <a:gd name="T12" fmla="*/ 413 w 490"/>
              <a:gd name="T13" fmla="*/ 226 h 489"/>
              <a:gd name="T14" fmla="*/ 255 w 490"/>
              <a:gd name="T15" fmla="*/ 471 h 489"/>
              <a:gd name="T16" fmla="*/ 274 w 490"/>
              <a:gd name="T17" fmla="*/ 458 h 489"/>
              <a:gd name="T18" fmla="*/ 292 w 490"/>
              <a:gd name="T19" fmla="*/ 471 h 489"/>
              <a:gd name="T20" fmla="*/ 117 w 490"/>
              <a:gd name="T21" fmla="*/ 223 h 489"/>
              <a:gd name="T22" fmla="*/ 97 w 490"/>
              <a:gd name="T23" fmla="*/ 382 h 489"/>
              <a:gd name="T24" fmla="*/ 77 w 490"/>
              <a:gd name="T25" fmla="*/ 379 h 489"/>
              <a:gd name="T26" fmla="*/ 77 w 490"/>
              <a:gd name="T27" fmla="*/ 226 h 489"/>
              <a:gd name="T28" fmla="*/ 117 w 490"/>
              <a:gd name="T29" fmla="*/ 223 h 489"/>
              <a:gd name="T30" fmla="*/ 59 w 490"/>
              <a:gd name="T31" fmla="*/ 371 h 489"/>
              <a:gd name="T32" fmla="*/ 18 w 490"/>
              <a:gd name="T33" fmla="*/ 303 h 489"/>
              <a:gd name="T34" fmla="*/ 59 w 490"/>
              <a:gd name="T35" fmla="*/ 371 h 489"/>
              <a:gd name="T36" fmla="*/ 424 w 490"/>
              <a:gd name="T37" fmla="*/ 212 h 489"/>
              <a:gd name="T38" fmla="*/ 401 w 490"/>
              <a:gd name="T39" fmla="*/ 155 h 489"/>
              <a:gd name="T40" fmla="*/ 245 w 490"/>
              <a:gd name="T41" fmla="*/ 0 h 489"/>
              <a:gd name="T42" fmla="*/ 88 w 490"/>
              <a:gd name="T43" fmla="*/ 155 h 489"/>
              <a:gd name="T44" fmla="*/ 88 w 490"/>
              <a:gd name="T45" fmla="*/ 207 h 489"/>
              <a:gd name="T46" fmla="*/ 65 w 490"/>
              <a:gd name="T47" fmla="*/ 212 h 489"/>
              <a:gd name="T48" fmla="*/ 0 w 490"/>
              <a:gd name="T49" fmla="*/ 303 h 489"/>
              <a:gd name="T50" fmla="*/ 65 w 490"/>
              <a:gd name="T51" fmla="*/ 394 h 489"/>
              <a:gd name="T52" fmla="*/ 126 w 490"/>
              <a:gd name="T53" fmla="*/ 399 h 489"/>
              <a:gd name="T54" fmla="*/ 135 w 490"/>
              <a:gd name="T55" fmla="*/ 390 h 489"/>
              <a:gd name="T56" fmla="*/ 135 w 490"/>
              <a:gd name="T57" fmla="*/ 214 h 489"/>
              <a:gd name="T58" fmla="*/ 106 w 490"/>
              <a:gd name="T59" fmla="*/ 206 h 489"/>
              <a:gd name="T60" fmla="*/ 106 w 490"/>
              <a:gd name="T61" fmla="*/ 155 h 489"/>
              <a:gd name="T62" fmla="*/ 245 w 490"/>
              <a:gd name="T63" fmla="*/ 17 h 489"/>
              <a:gd name="T64" fmla="*/ 383 w 490"/>
              <a:gd name="T65" fmla="*/ 206 h 489"/>
              <a:gd name="T66" fmla="*/ 363 w 490"/>
              <a:gd name="T67" fmla="*/ 206 h 489"/>
              <a:gd name="T68" fmla="*/ 354 w 490"/>
              <a:gd name="T69" fmla="*/ 390 h 489"/>
              <a:gd name="T70" fmla="*/ 363 w 490"/>
              <a:gd name="T71" fmla="*/ 399 h 489"/>
              <a:gd name="T72" fmla="*/ 383 w 490"/>
              <a:gd name="T73" fmla="*/ 449 h 489"/>
              <a:gd name="T74" fmla="*/ 383 w 490"/>
              <a:gd name="T75" fmla="*/ 450 h 489"/>
              <a:gd name="T76" fmla="*/ 377 w 490"/>
              <a:gd name="T77" fmla="*/ 464 h 489"/>
              <a:gd name="T78" fmla="*/ 363 w 490"/>
              <a:gd name="T79" fmla="*/ 471 h 489"/>
              <a:gd name="T80" fmla="*/ 310 w 490"/>
              <a:gd name="T81" fmla="*/ 471 h 489"/>
              <a:gd name="T82" fmla="*/ 301 w 490"/>
              <a:gd name="T83" fmla="*/ 452 h 489"/>
              <a:gd name="T84" fmla="*/ 274 w 490"/>
              <a:gd name="T85" fmla="*/ 440 h 489"/>
              <a:gd name="T86" fmla="*/ 236 w 490"/>
              <a:gd name="T87" fmla="*/ 480 h 489"/>
              <a:gd name="T88" fmla="*/ 303 w 490"/>
              <a:gd name="T89" fmla="*/ 488 h 489"/>
              <a:gd name="T90" fmla="*/ 363 w 490"/>
              <a:gd name="T91" fmla="*/ 488 h 489"/>
              <a:gd name="T92" fmla="*/ 390 w 490"/>
              <a:gd name="T93" fmla="*/ 476 h 489"/>
              <a:gd name="T94" fmla="*/ 401 w 490"/>
              <a:gd name="T95" fmla="*/ 450 h 489"/>
              <a:gd name="T96" fmla="*/ 401 w 490"/>
              <a:gd name="T97" fmla="*/ 398 h 489"/>
              <a:gd name="T98" fmla="*/ 424 w 490"/>
              <a:gd name="T99" fmla="*/ 394 h 489"/>
              <a:gd name="T100" fmla="*/ 489 w 490"/>
              <a:gd name="T101" fmla="*/ 303 h 489"/>
              <a:gd name="T102" fmla="*/ 424 w 490"/>
              <a:gd name="T103" fmla="*/ 2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489">
                <a:moveTo>
                  <a:pt x="430" y="372"/>
                </a:moveTo>
                <a:lnTo>
                  <a:pt x="430" y="233"/>
                </a:lnTo>
                <a:lnTo>
                  <a:pt x="430" y="233"/>
                </a:lnTo>
                <a:cubicBezTo>
                  <a:pt x="456" y="247"/>
                  <a:pt x="472" y="273"/>
                  <a:pt x="472" y="303"/>
                </a:cubicBezTo>
                <a:lnTo>
                  <a:pt x="472" y="303"/>
                </a:lnTo>
                <a:cubicBezTo>
                  <a:pt x="472" y="332"/>
                  <a:pt x="456" y="358"/>
                  <a:pt x="430" y="372"/>
                </a:cubicBezTo>
                <a:close/>
                <a:moveTo>
                  <a:pt x="413" y="379"/>
                </a:moveTo>
                <a:lnTo>
                  <a:pt x="413" y="379"/>
                </a:lnTo>
                <a:cubicBezTo>
                  <a:pt x="406" y="381"/>
                  <a:pt x="399" y="382"/>
                  <a:pt x="392" y="382"/>
                </a:cubicBezTo>
                <a:lnTo>
                  <a:pt x="372" y="382"/>
                </a:lnTo>
                <a:lnTo>
                  <a:pt x="372" y="223"/>
                </a:lnTo>
                <a:lnTo>
                  <a:pt x="392" y="223"/>
                </a:lnTo>
                <a:lnTo>
                  <a:pt x="392" y="223"/>
                </a:lnTo>
                <a:cubicBezTo>
                  <a:pt x="399" y="223"/>
                  <a:pt x="406" y="224"/>
                  <a:pt x="413" y="226"/>
                </a:cubicBezTo>
                <a:lnTo>
                  <a:pt x="413" y="379"/>
                </a:lnTo>
                <a:close/>
                <a:moveTo>
                  <a:pt x="255" y="471"/>
                </a:moveTo>
                <a:lnTo>
                  <a:pt x="255" y="471"/>
                </a:lnTo>
                <a:cubicBezTo>
                  <a:pt x="258" y="463"/>
                  <a:pt x="266" y="458"/>
                  <a:pt x="274" y="458"/>
                </a:cubicBezTo>
                <a:lnTo>
                  <a:pt x="274" y="458"/>
                </a:lnTo>
                <a:cubicBezTo>
                  <a:pt x="283" y="458"/>
                  <a:pt x="290" y="463"/>
                  <a:pt x="292" y="471"/>
                </a:cubicBezTo>
                <a:lnTo>
                  <a:pt x="255" y="471"/>
                </a:lnTo>
                <a:close/>
                <a:moveTo>
                  <a:pt x="117" y="223"/>
                </a:moveTo>
                <a:lnTo>
                  <a:pt x="117" y="382"/>
                </a:lnTo>
                <a:lnTo>
                  <a:pt x="97" y="382"/>
                </a:lnTo>
                <a:lnTo>
                  <a:pt x="97" y="382"/>
                </a:lnTo>
                <a:cubicBezTo>
                  <a:pt x="90" y="382"/>
                  <a:pt x="83" y="381"/>
                  <a:pt x="77" y="379"/>
                </a:cubicBezTo>
                <a:lnTo>
                  <a:pt x="77" y="226"/>
                </a:lnTo>
                <a:lnTo>
                  <a:pt x="77" y="226"/>
                </a:lnTo>
                <a:cubicBezTo>
                  <a:pt x="83" y="224"/>
                  <a:pt x="90" y="223"/>
                  <a:pt x="97" y="223"/>
                </a:cubicBezTo>
                <a:lnTo>
                  <a:pt x="117" y="223"/>
                </a:lnTo>
                <a:close/>
                <a:moveTo>
                  <a:pt x="59" y="371"/>
                </a:moveTo>
                <a:lnTo>
                  <a:pt x="59" y="371"/>
                </a:lnTo>
                <a:cubicBezTo>
                  <a:pt x="34" y="357"/>
                  <a:pt x="18" y="331"/>
                  <a:pt x="18" y="303"/>
                </a:cubicBezTo>
                <a:lnTo>
                  <a:pt x="18" y="303"/>
                </a:lnTo>
                <a:cubicBezTo>
                  <a:pt x="18" y="273"/>
                  <a:pt x="34" y="247"/>
                  <a:pt x="59" y="233"/>
                </a:cubicBezTo>
                <a:lnTo>
                  <a:pt x="59" y="371"/>
                </a:lnTo>
                <a:close/>
                <a:moveTo>
                  <a:pt x="424" y="212"/>
                </a:moveTo>
                <a:lnTo>
                  <a:pt x="424" y="212"/>
                </a:lnTo>
                <a:cubicBezTo>
                  <a:pt x="416" y="209"/>
                  <a:pt x="409" y="207"/>
                  <a:pt x="401" y="207"/>
                </a:cubicBezTo>
                <a:lnTo>
                  <a:pt x="401" y="155"/>
                </a:lnTo>
                <a:lnTo>
                  <a:pt x="401" y="155"/>
                </a:lnTo>
                <a:cubicBezTo>
                  <a:pt x="401" y="69"/>
                  <a:pt x="331" y="0"/>
                  <a:pt x="245" y="0"/>
                </a:cubicBezTo>
                <a:lnTo>
                  <a:pt x="245" y="0"/>
                </a:lnTo>
                <a:cubicBezTo>
                  <a:pt x="158" y="0"/>
                  <a:pt x="88" y="69"/>
                  <a:pt x="88" y="155"/>
                </a:cubicBezTo>
                <a:lnTo>
                  <a:pt x="88" y="207"/>
                </a:lnTo>
                <a:lnTo>
                  <a:pt x="88" y="207"/>
                </a:lnTo>
                <a:cubicBezTo>
                  <a:pt x="80" y="207"/>
                  <a:pt x="72" y="209"/>
                  <a:pt x="65" y="212"/>
                </a:cubicBezTo>
                <a:lnTo>
                  <a:pt x="65" y="212"/>
                </a:lnTo>
                <a:cubicBezTo>
                  <a:pt x="27" y="225"/>
                  <a:pt x="0" y="261"/>
                  <a:pt x="0" y="303"/>
                </a:cubicBezTo>
                <a:lnTo>
                  <a:pt x="0" y="303"/>
                </a:lnTo>
                <a:cubicBezTo>
                  <a:pt x="0" y="343"/>
                  <a:pt x="27" y="380"/>
                  <a:pt x="65" y="394"/>
                </a:cubicBezTo>
                <a:lnTo>
                  <a:pt x="65" y="394"/>
                </a:lnTo>
                <a:cubicBezTo>
                  <a:pt x="75" y="397"/>
                  <a:pt x="86" y="399"/>
                  <a:pt x="97" y="399"/>
                </a:cubicBezTo>
                <a:lnTo>
                  <a:pt x="126" y="399"/>
                </a:lnTo>
                <a:lnTo>
                  <a:pt x="126" y="399"/>
                </a:lnTo>
                <a:cubicBezTo>
                  <a:pt x="131" y="399"/>
                  <a:pt x="135" y="395"/>
                  <a:pt x="135" y="390"/>
                </a:cubicBezTo>
                <a:lnTo>
                  <a:pt x="135" y="214"/>
                </a:lnTo>
                <a:lnTo>
                  <a:pt x="135" y="214"/>
                </a:lnTo>
                <a:cubicBezTo>
                  <a:pt x="135" y="210"/>
                  <a:pt x="131" y="206"/>
                  <a:pt x="126" y="206"/>
                </a:cubicBezTo>
                <a:lnTo>
                  <a:pt x="106" y="206"/>
                </a:lnTo>
                <a:lnTo>
                  <a:pt x="106" y="155"/>
                </a:lnTo>
                <a:lnTo>
                  <a:pt x="106" y="155"/>
                </a:lnTo>
                <a:cubicBezTo>
                  <a:pt x="106" y="79"/>
                  <a:pt x="168" y="17"/>
                  <a:pt x="245" y="17"/>
                </a:cubicBezTo>
                <a:lnTo>
                  <a:pt x="245" y="17"/>
                </a:lnTo>
                <a:cubicBezTo>
                  <a:pt x="321" y="17"/>
                  <a:pt x="383" y="79"/>
                  <a:pt x="383" y="155"/>
                </a:cubicBezTo>
                <a:lnTo>
                  <a:pt x="383" y="206"/>
                </a:lnTo>
                <a:lnTo>
                  <a:pt x="363" y="206"/>
                </a:lnTo>
                <a:lnTo>
                  <a:pt x="363" y="206"/>
                </a:lnTo>
                <a:cubicBezTo>
                  <a:pt x="358" y="206"/>
                  <a:pt x="354" y="210"/>
                  <a:pt x="354" y="214"/>
                </a:cubicBezTo>
                <a:lnTo>
                  <a:pt x="354" y="390"/>
                </a:lnTo>
                <a:lnTo>
                  <a:pt x="354" y="390"/>
                </a:lnTo>
                <a:cubicBezTo>
                  <a:pt x="354" y="395"/>
                  <a:pt x="358" y="399"/>
                  <a:pt x="363" y="399"/>
                </a:cubicBezTo>
                <a:lnTo>
                  <a:pt x="383" y="399"/>
                </a:lnTo>
                <a:lnTo>
                  <a:pt x="383" y="449"/>
                </a:lnTo>
                <a:lnTo>
                  <a:pt x="383" y="450"/>
                </a:lnTo>
                <a:lnTo>
                  <a:pt x="383" y="450"/>
                </a:lnTo>
                <a:cubicBezTo>
                  <a:pt x="383" y="455"/>
                  <a:pt x="381" y="460"/>
                  <a:pt x="377" y="464"/>
                </a:cubicBezTo>
                <a:lnTo>
                  <a:pt x="377" y="464"/>
                </a:lnTo>
                <a:cubicBezTo>
                  <a:pt x="374" y="468"/>
                  <a:pt x="369" y="471"/>
                  <a:pt x="363" y="471"/>
                </a:cubicBezTo>
                <a:lnTo>
                  <a:pt x="363" y="471"/>
                </a:lnTo>
                <a:lnTo>
                  <a:pt x="310" y="471"/>
                </a:lnTo>
                <a:lnTo>
                  <a:pt x="310" y="471"/>
                </a:lnTo>
                <a:cubicBezTo>
                  <a:pt x="309" y="464"/>
                  <a:pt x="306" y="457"/>
                  <a:pt x="301" y="452"/>
                </a:cubicBezTo>
                <a:lnTo>
                  <a:pt x="301" y="452"/>
                </a:lnTo>
                <a:cubicBezTo>
                  <a:pt x="293" y="445"/>
                  <a:pt x="284" y="440"/>
                  <a:pt x="274" y="440"/>
                </a:cubicBezTo>
                <a:lnTo>
                  <a:pt x="274" y="440"/>
                </a:lnTo>
                <a:cubicBezTo>
                  <a:pt x="253" y="440"/>
                  <a:pt x="236" y="458"/>
                  <a:pt x="236" y="480"/>
                </a:cubicBezTo>
                <a:lnTo>
                  <a:pt x="236" y="480"/>
                </a:lnTo>
                <a:cubicBezTo>
                  <a:pt x="236" y="484"/>
                  <a:pt x="240" y="488"/>
                  <a:pt x="245" y="488"/>
                </a:cubicBezTo>
                <a:lnTo>
                  <a:pt x="303" y="488"/>
                </a:lnTo>
                <a:lnTo>
                  <a:pt x="363" y="488"/>
                </a:lnTo>
                <a:lnTo>
                  <a:pt x="363" y="488"/>
                </a:lnTo>
                <a:lnTo>
                  <a:pt x="363" y="488"/>
                </a:lnTo>
                <a:cubicBezTo>
                  <a:pt x="373" y="488"/>
                  <a:pt x="382" y="483"/>
                  <a:pt x="390" y="476"/>
                </a:cubicBezTo>
                <a:lnTo>
                  <a:pt x="390" y="476"/>
                </a:lnTo>
                <a:cubicBezTo>
                  <a:pt x="397" y="470"/>
                  <a:pt x="401" y="460"/>
                  <a:pt x="401" y="450"/>
                </a:cubicBezTo>
                <a:lnTo>
                  <a:pt x="401" y="449"/>
                </a:lnTo>
                <a:lnTo>
                  <a:pt x="401" y="398"/>
                </a:lnTo>
                <a:lnTo>
                  <a:pt x="401" y="398"/>
                </a:lnTo>
                <a:cubicBezTo>
                  <a:pt x="409" y="397"/>
                  <a:pt x="417" y="396"/>
                  <a:pt x="424" y="394"/>
                </a:cubicBezTo>
                <a:lnTo>
                  <a:pt x="424" y="394"/>
                </a:lnTo>
                <a:cubicBezTo>
                  <a:pt x="463" y="380"/>
                  <a:pt x="489" y="344"/>
                  <a:pt x="489" y="303"/>
                </a:cubicBezTo>
                <a:lnTo>
                  <a:pt x="489" y="303"/>
                </a:lnTo>
                <a:cubicBezTo>
                  <a:pt x="489" y="261"/>
                  <a:pt x="463" y="225"/>
                  <a:pt x="424" y="212"/>
                </a:cubicBezTo>
                <a:close/>
              </a:path>
            </a:pathLst>
          </a:custGeom>
          <a:solidFill>
            <a:schemeClr val="bg1"/>
          </a:solidFill>
          <a:ln>
            <a:noFill/>
          </a:ln>
          <a:effectLst/>
        </p:spPr>
        <p:txBody>
          <a:bodyPr wrap="none" anchor="ctr"/>
          <a:lstStyle/>
          <a:p>
            <a:endParaRPr lang="en-US" sz="7197" dirty="0">
              <a:latin typeface="Open Sans Regular" charset="0"/>
            </a:endParaRPr>
          </a:p>
        </p:txBody>
      </p:sp>
      <p:cxnSp>
        <p:nvCxnSpPr>
          <p:cNvPr id="26" name="Straight Connector 25"/>
          <p:cNvCxnSpPr/>
          <p:nvPr/>
        </p:nvCxnSpPr>
        <p:spPr>
          <a:xfrm>
            <a:off x="11151220" y="3345366"/>
            <a:ext cx="0" cy="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a:graphicFrameLocks/>
          </p:cNvGraphicFramePr>
          <p:nvPr>
            <p:extLst>
              <p:ext uri="{D42A27DB-BD31-4B8C-83A1-F6EECF244321}">
                <p14:modId xmlns:p14="http://schemas.microsoft.com/office/powerpoint/2010/main" val="4291673121"/>
              </p:ext>
            </p:extLst>
          </p:nvPr>
        </p:nvGraphicFramePr>
        <p:xfrm>
          <a:off x="211609" y="2189122"/>
          <a:ext cx="13347359" cy="11066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35187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4766208" y="743713"/>
            <a:ext cx="14855477" cy="1374735"/>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NUMBER OF PATIENTS BY GENDER</a:t>
            </a:r>
            <a:endParaRPr lang="en-US" sz="6600" b="1" dirty="0">
              <a:solidFill>
                <a:schemeClr val="tx2"/>
              </a:solidFill>
              <a:latin typeface="League Spartan" charset="0"/>
              <a:ea typeface="League Spartan" charset="0"/>
              <a:cs typeface="League Spartan" charset="0"/>
            </a:endParaRPr>
          </a:p>
        </p:txBody>
      </p:sp>
      <p:graphicFrame>
        <p:nvGraphicFramePr>
          <p:cNvPr id="10" name="Chart 9"/>
          <p:cNvGraphicFramePr>
            <a:graphicFrameLocks/>
          </p:cNvGraphicFramePr>
          <p:nvPr>
            <p:extLst>
              <p:ext uri="{D42A27DB-BD31-4B8C-83A1-F6EECF244321}">
                <p14:modId xmlns:p14="http://schemas.microsoft.com/office/powerpoint/2010/main" val="1268610870"/>
              </p:ext>
            </p:extLst>
          </p:nvPr>
        </p:nvGraphicFramePr>
        <p:xfrm>
          <a:off x="723900" y="2770677"/>
          <a:ext cx="21602700" cy="106976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482560" y="10763250"/>
            <a:ext cx="2362200" cy="2308324"/>
          </a:xfrm>
          <a:prstGeom prst="rect">
            <a:avLst/>
          </a:prstGeom>
          <a:noFill/>
        </p:spPr>
        <p:txBody>
          <a:bodyPr wrap="square" rtlCol="0">
            <a:spAutoFit/>
          </a:bodyPr>
          <a:lstStyle/>
          <a:p>
            <a:r>
              <a:rPr lang="hu-HU" dirty="0" smtClean="0">
                <a:solidFill>
                  <a:srgbClr val="7030A0"/>
                </a:solidFill>
              </a:rPr>
              <a:t>-M</a:t>
            </a:r>
            <a:r>
              <a:rPr lang="en-US" dirty="0">
                <a:solidFill>
                  <a:srgbClr val="7030A0"/>
                </a:solidFill>
              </a:rPr>
              <a:t>e</a:t>
            </a:r>
            <a:r>
              <a:rPr lang="hu-HU" dirty="0">
                <a:solidFill>
                  <a:srgbClr val="7030A0"/>
                </a:solidFill>
              </a:rPr>
              <a:t>n</a:t>
            </a:r>
            <a:r>
              <a:rPr lang="hu-HU" dirty="0" smtClean="0">
                <a:solidFill>
                  <a:srgbClr val="7030A0"/>
                </a:solidFill>
              </a:rPr>
              <a:t/>
            </a:r>
            <a:br>
              <a:rPr lang="hu-HU" dirty="0" smtClean="0">
                <a:solidFill>
                  <a:srgbClr val="7030A0"/>
                </a:solidFill>
              </a:rPr>
            </a:br>
            <a:r>
              <a:rPr lang="hu-HU" dirty="0" smtClean="0">
                <a:solidFill>
                  <a:srgbClr val="00B050"/>
                </a:solidFill>
              </a:rPr>
              <a:t>-Women</a:t>
            </a:r>
            <a:br>
              <a:rPr lang="hu-HU" dirty="0" smtClean="0">
                <a:solidFill>
                  <a:srgbClr val="00B050"/>
                </a:solidFill>
              </a:rPr>
            </a:br>
            <a:r>
              <a:rPr lang="hu-HU" dirty="0" smtClean="0">
                <a:solidFill>
                  <a:srgbClr val="00B0F0"/>
                </a:solidFill>
              </a:rPr>
              <a:t>-Boys</a:t>
            </a:r>
            <a:br>
              <a:rPr lang="hu-HU" dirty="0" smtClean="0">
                <a:solidFill>
                  <a:srgbClr val="00B0F0"/>
                </a:solidFill>
              </a:rPr>
            </a:br>
            <a:r>
              <a:rPr lang="hu-HU" dirty="0" smtClean="0">
                <a:solidFill>
                  <a:srgbClr val="FFC000"/>
                </a:solidFill>
              </a:rPr>
              <a:t>-Girls</a:t>
            </a:r>
            <a:endParaRPr lang="en-US" dirty="0">
              <a:solidFill>
                <a:srgbClr val="FFC000"/>
              </a:solidFill>
            </a:endParaRPr>
          </a:p>
        </p:txBody>
      </p:sp>
      <p:sp>
        <p:nvSpPr>
          <p:cNvPr id="12" name="TextBox 11"/>
          <p:cNvSpPr txBox="1"/>
          <p:nvPr/>
        </p:nvSpPr>
        <p:spPr>
          <a:xfrm rot="16200000">
            <a:off x="-1110926" y="7735140"/>
            <a:ext cx="2988319" cy="461665"/>
          </a:xfrm>
          <a:prstGeom prst="rect">
            <a:avLst/>
          </a:prstGeom>
          <a:noFill/>
        </p:spPr>
        <p:txBody>
          <a:bodyPr wrap="none" rtlCol="0" anchor="ctr" anchorCtr="0">
            <a:spAutoFit/>
          </a:bodyPr>
          <a:lstStyle/>
          <a:p>
            <a:pPr algn="ctr"/>
            <a:r>
              <a:rPr lang="hu-HU" sz="2400" b="1" dirty="0" smtClean="0">
                <a:solidFill>
                  <a:schemeClr val="tx2"/>
                </a:solidFill>
                <a:latin typeface="League Spartan" charset="0"/>
                <a:ea typeface="League Spartan" charset="0"/>
                <a:cs typeface="League Spartan" charset="0"/>
              </a:rPr>
              <a:t>Number of patients</a:t>
            </a:r>
            <a:endParaRPr lang="en-US" sz="2400" b="1" dirty="0">
              <a:solidFill>
                <a:schemeClr val="tx2"/>
              </a:solidFill>
              <a:latin typeface="League Spartan" charset="0"/>
              <a:ea typeface="League Spartan" charset="0"/>
              <a:cs typeface="League Spartan" charset="0"/>
            </a:endParaRPr>
          </a:p>
        </p:txBody>
      </p:sp>
    </p:spTree>
    <p:extLst>
      <p:ext uri="{BB962C8B-B14F-4D97-AF65-F5344CB8AC3E}">
        <p14:creationId xmlns:p14="http://schemas.microsoft.com/office/powerpoint/2010/main" val="42008854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6230400" y="743713"/>
            <a:ext cx="11594329" cy="1374735"/>
          </a:xfrm>
          <a:prstGeom prst="rect">
            <a:avLst/>
          </a:prstGeom>
          <a:noFill/>
        </p:spPr>
        <p:txBody>
          <a:bodyPr wrap="none" rtlCol="0">
            <a:spAutoFit/>
          </a:bodyPr>
          <a:lstStyle/>
          <a:p>
            <a:pPr algn="ctr">
              <a:lnSpc>
                <a:spcPts val="10000"/>
              </a:lnSpc>
            </a:pPr>
            <a:r>
              <a:rPr lang="hu-HU" sz="6600" b="1" dirty="0">
                <a:solidFill>
                  <a:schemeClr val="tx2"/>
                </a:solidFill>
                <a:latin typeface="League Spartan" charset="0"/>
                <a:ea typeface="League Spartan" charset="0"/>
                <a:cs typeface="League Spartan" charset="0"/>
              </a:rPr>
              <a:t>AVERAGE </a:t>
            </a:r>
            <a:r>
              <a:rPr lang="hu-HU" sz="6600" b="1" dirty="0" smtClean="0">
                <a:solidFill>
                  <a:schemeClr val="tx2"/>
                </a:solidFill>
                <a:latin typeface="League Spartan" charset="0"/>
                <a:ea typeface="League Spartan" charset="0"/>
                <a:cs typeface="League Spartan" charset="0"/>
              </a:rPr>
              <a:t>AGE BY GENDER</a:t>
            </a:r>
            <a:endParaRPr lang="en-US" sz="6600" b="1" dirty="0">
              <a:solidFill>
                <a:schemeClr val="tx2"/>
              </a:solidFill>
              <a:latin typeface="League Spartan" charset="0"/>
              <a:ea typeface="League Spartan" charset="0"/>
              <a:cs typeface="League Spartan" charset="0"/>
            </a:endParaRPr>
          </a:p>
        </p:txBody>
      </p:sp>
      <p:sp>
        <p:nvSpPr>
          <p:cNvPr id="3" name="TextBox 2"/>
          <p:cNvSpPr txBox="1"/>
          <p:nvPr/>
        </p:nvSpPr>
        <p:spPr>
          <a:xfrm>
            <a:off x="21831300" y="10763250"/>
            <a:ext cx="3013460" cy="1754326"/>
          </a:xfrm>
          <a:prstGeom prst="rect">
            <a:avLst/>
          </a:prstGeom>
          <a:noFill/>
        </p:spPr>
        <p:txBody>
          <a:bodyPr wrap="square" rtlCol="0">
            <a:spAutoFit/>
          </a:bodyPr>
          <a:lstStyle/>
          <a:p>
            <a:r>
              <a:rPr lang="hu-HU" dirty="0" smtClean="0">
                <a:solidFill>
                  <a:srgbClr val="00B0F0"/>
                </a:solidFill>
              </a:rPr>
              <a:t>-M</a:t>
            </a:r>
            <a:r>
              <a:rPr lang="en-US" dirty="0" smtClean="0">
                <a:solidFill>
                  <a:srgbClr val="00B0F0"/>
                </a:solidFill>
              </a:rPr>
              <a:t>e</a:t>
            </a:r>
            <a:r>
              <a:rPr lang="hu-HU" dirty="0" smtClean="0">
                <a:solidFill>
                  <a:srgbClr val="00B0F0"/>
                </a:solidFill>
              </a:rPr>
              <a:t>n</a:t>
            </a:r>
            <a:r>
              <a:rPr lang="hu-HU" dirty="0" smtClean="0">
                <a:solidFill>
                  <a:srgbClr val="7030A0"/>
                </a:solidFill>
              </a:rPr>
              <a:t/>
            </a:r>
            <a:br>
              <a:rPr lang="hu-HU" dirty="0" smtClean="0">
                <a:solidFill>
                  <a:srgbClr val="7030A0"/>
                </a:solidFill>
              </a:rPr>
            </a:br>
            <a:r>
              <a:rPr lang="hu-HU" dirty="0" smtClean="0">
                <a:solidFill>
                  <a:srgbClr val="00B050"/>
                </a:solidFill>
              </a:rPr>
              <a:t>-Women</a:t>
            </a:r>
            <a:br>
              <a:rPr lang="hu-HU" dirty="0" smtClean="0">
                <a:solidFill>
                  <a:srgbClr val="00B050"/>
                </a:solidFill>
              </a:rPr>
            </a:br>
            <a:r>
              <a:rPr lang="hu-HU" dirty="0" smtClean="0">
                <a:solidFill>
                  <a:srgbClr val="FF0000"/>
                </a:solidFill>
              </a:rPr>
              <a:t>-All patients</a:t>
            </a:r>
            <a:endParaRPr lang="en-US"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1211288914"/>
              </p:ext>
            </p:extLst>
          </p:nvPr>
        </p:nvGraphicFramePr>
        <p:xfrm>
          <a:off x="150212" y="2080862"/>
          <a:ext cx="21490588" cy="1163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13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8457995" y="743713"/>
            <a:ext cx="7471918" cy="1246752"/>
          </a:xfrm>
          <a:prstGeom prst="rect">
            <a:avLst/>
          </a:prstGeom>
          <a:noFill/>
        </p:spPr>
        <p:txBody>
          <a:bodyPr wrap="none" rtlCol="0">
            <a:spAutoFit/>
          </a:bodyPr>
          <a:lstStyle/>
          <a:p>
            <a:pPr algn="ctr">
              <a:lnSpc>
                <a:spcPts val="10000"/>
              </a:lnSpc>
            </a:pPr>
            <a:r>
              <a:rPr lang="hu-HU" sz="6600" b="1" dirty="0" smtClean="0">
                <a:solidFill>
                  <a:schemeClr val="tx2"/>
                </a:solidFill>
                <a:latin typeface="League Spartan" charset="0"/>
                <a:ea typeface="League Spartan" charset="0"/>
                <a:cs typeface="League Spartan" charset="0"/>
              </a:rPr>
              <a:t>AGE STRUCTURE</a:t>
            </a:r>
            <a:endParaRPr lang="en-US" sz="6600" b="1" dirty="0">
              <a:solidFill>
                <a:schemeClr val="tx2"/>
              </a:solidFill>
              <a:latin typeface="League Spartan" charset="0"/>
              <a:ea typeface="League Spartan" charset="0"/>
              <a:cs typeface="League Spartan" charset="0"/>
            </a:endParaRPr>
          </a:p>
        </p:txBody>
      </p:sp>
      <p:graphicFrame>
        <p:nvGraphicFramePr>
          <p:cNvPr id="19" name="Chart 18"/>
          <p:cNvGraphicFramePr>
            <a:graphicFrameLocks/>
          </p:cNvGraphicFramePr>
          <p:nvPr>
            <p:extLst>
              <p:ext uri="{D42A27DB-BD31-4B8C-83A1-F6EECF244321}">
                <p14:modId xmlns:p14="http://schemas.microsoft.com/office/powerpoint/2010/main" val="794162522"/>
              </p:ext>
            </p:extLst>
          </p:nvPr>
        </p:nvGraphicFramePr>
        <p:xfrm>
          <a:off x="666750" y="1990465"/>
          <a:ext cx="23526750" cy="1128738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rot="16200000">
            <a:off x="-1225226" y="6915990"/>
            <a:ext cx="2988319" cy="461665"/>
          </a:xfrm>
          <a:prstGeom prst="rect">
            <a:avLst/>
          </a:prstGeom>
          <a:noFill/>
        </p:spPr>
        <p:txBody>
          <a:bodyPr wrap="none" rtlCol="0" anchor="ctr" anchorCtr="0">
            <a:spAutoFit/>
          </a:bodyPr>
          <a:lstStyle/>
          <a:p>
            <a:pPr algn="ctr"/>
            <a:r>
              <a:rPr lang="hu-HU" sz="2400" b="1" dirty="0" smtClean="0">
                <a:solidFill>
                  <a:schemeClr val="tx2"/>
                </a:solidFill>
                <a:latin typeface="League Spartan" charset="0"/>
                <a:ea typeface="League Spartan" charset="0"/>
                <a:cs typeface="League Spartan" charset="0"/>
              </a:rPr>
              <a:t>Number of patients</a:t>
            </a:r>
            <a:endParaRPr lang="en-US" sz="2400" b="1" dirty="0">
              <a:solidFill>
                <a:schemeClr val="tx2"/>
              </a:solidFill>
              <a:latin typeface="League Spartan" charset="0"/>
              <a:ea typeface="League Spartan" charset="0"/>
              <a:cs typeface="League Spartan" charset="0"/>
            </a:endParaRPr>
          </a:p>
        </p:txBody>
      </p:sp>
      <p:sp>
        <p:nvSpPr>
          <p:cNvPr id="25" name="TextBox 24"/>
          <p:cNvSpPr txBox="1"/>
          <p:nvPr/>
        </p:nvSpPr>
        <p:spPr>
          <a:xfrm>
            <a:off x="10567114" y="13202490"/>
            <a:ext cx="1863011" cy="461665"/>
          </a:xfrm>
          <a:prstGeom prst="rect">
            <a:avLst/>
          </a:prstGeom>
          <a:noFill/>
        </p:spPr>
        <p:txBody>
          <a:bodyPr wrap="none" rtlCol="0" anchor="ctr" anchorCtr="0">
            <a:spAutoFit/>
          </a:bodyPr>
          <a:lstStyle/>
          <a:p>
            <a:pPr algn="ctr"/>
            <a:r>
              <a:rPr lang="hu-HU" sz="2400" b="1" dirty="0" smtClean="0">
                <a:solidFill>
                  <a:schemeClr val="tx2"/>
                </a:solidFill>
                <a:latin typeface="League Spartan" charset="0"/>
                <a:ea typeface="League Spartan" charset="0"/>
                <a:cs typeface="League Spartan" charset="0"/>
              </a:rPr>
              <a:t>Age (years)</a:t>
            </a:r>
            <a:endParaRPr lang="en-US" sz="2400" b="1" dirty="0">
              <a:solidFill>
                <a:schemeClr val="tx2"/>
              </a:solidFill>
              <a:latin typeface="League Spartan" charset="0"/>
              <a:ea typeface="League Spartan" charset="0"/>
              <a:cs typeface="League Spartan" charset="0"/>
            </a:endParaRPr>
          </a:p>
        </p:txBody>
      </p:sp>
    </p:spTree>
    <p:extLst>
      <p:ext uri="{BB962C8B-B14F-4D97-AF65-F5344CB8AC3E}">
        <p14:creationId xmlns:p14="http://schemas.microsoft.com/office/powerpoint/2010/main" val="1933529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740423" y="1600698"/>
            <a:ext cx="4912050" cy="553998"/>
          </a:xfrm>
          <a:prstGeom prst="rect">
            <a:avLst/>
          </a:prstGeom>
          <a:noFill/>
        </p:spPr>
        <p:txBody>
          <a:bodyPr wrap="none" rtlCol="0" anchor="ctr" anchorCtr="0">
            <a:spAutoFit/>
          </a:bodyPr>
          <a:lstStyle/>
          <a:p>
            <a:r>
              <a:rPr lang="hu-HU" sz="3000" b="1" dirty="0" smtClean="0">
                <a:solidFill>
                  <a:schemeClr val="accent5"/>
                </a:solidFill>
                <a:latin typeface="Open Sans" charset="0"/>
                <a:ea typeface="Open Sans" charset="0"/>
                <a:cs typeface="Open Sans" charset="0"/>
              </a:rPr>
              <a:t>Average age by residence</a:t>
            </a:r>
            <a:endParaRPr lang="en-US" sz="3000" b="1" dirty="0">
              <a:solidFill>
                <a:schemeClr val="accent5"/>
              </a:solidFill>
              <a:latin typeface="Open Sans" charset="0"/>
              <a:ea typeface="Open Sans" charset="0"/>
              <a:cs typeface="Open Sans" charset="0"/>
            </a:endParaRPr>
          </a:p>
        </p:txBody>
      </p:sp>
      <p:pic>
        <p:nvPicPr>
          <p:cNvPr id="55" name="Picture 54"/>
          <p:cNvPicPr>
            <a:picLocks noChangeAspect="1"/>
          </p:cNvPicPr>
          <p:nvPr/>
        </p:nvPicPr>
        <p:blipFill>
          <a:blip r:embed="rId3"/>
          <a:stretch>
            <a:fillRect/>
          </a:stretch>
        </p:blipFill>
        <p:spPr>
          <a:xfrm>
            <a:off x="5239572" y="1610997"/>
            <a:ext cx="18985678" cy="11743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TextBox 51"/>
          <p:cNvSpPr txBox="1"/>
          <p:nvPr/>
        </p:nvSpPr>
        <p:spPr>
          <a:xfrm>
            <a:off x="740423" y="502962"/>
            <a:ext cx="16404577" cy="1374735"/>
          </a:xfrm>
          <a:prstGeom prst="rect">
            <a:avLst/>
          </a:prstGeom>
          <a:noFill/>
        </p:spPr>
        <p:txBody>
          <a:bodyPr wrap="square" rtlCol="0">
            <a:spAutoFit/>
          </a:bodyPr>
          <a:lstStyle/>
          <a:p>
            <a:pPr>
              <a:lnSpc>
                <a:spcPts val="10000"/>
              </a:lnSpc>
            </a:pPr>
            <a:r>
              <a:rPr lang="hu-HU" sz="8000" b="1" dirty="0" smtClean="0">
                <a:solidFill>
                  <a:schemeClr val="tx2"/>
                </a:solidFill>
                <a:latin typeface="League Spartan" charset="0"/>
                <a:ea typeface="League Spartan" charset="0"/>
                <a:cs typeface="League Spartan" charset="0"/>
              </a:rPr>
              <a:t>AVERAGE AGE BY COUNTIES </a:t>
            </a:r>
            <a:endParaRPr lang="en-US" sz="8000" b="1" dirty="0">
              <a:solidFill>
                <a:schemeClr val="tx2"/>
              </a:solidFill>
              <a:latin typeface="League Spartan" charset="0"/>
              <a:ea typeface="League Spartan" charset="0"/>
              <a:cs typeface="League Spartan" charset="0"/>
            </a:endParaRPr>
          </a:p>
        </p:txBody>
      </p:sp>
      <p:sp>
        <p:nvSpPr>
          <p:cNvPr id="57" name="Rectangle 56"/>
          <p:cNvSpPr/>
          <p:nvPr/>
        </p:nvSpPr>
        <p:spPr>
          <a:xfrm>
            <a:off x="340612" y="6390608"/>
            <a:ext cx="4898960" cy="3539430"/>
          </a:xfrm>
          <a:prstGeom prst="rect">
            <a:avLst/>
          </a:prstGeom>
        </p:spPr>
        <p:txBody>
          <a:bodyPr wrap="square">
            <a:spAutoFit/>
          </a:bodyPr>
          <a:lstStyle/>
          <a:p>
            <a:r>
              <a:rPr lang="hu-HU" sz="3200" dirty="0" smtClean="0">
                <a:solidFill>
                  <a:schemeClr val="bg1">
                    <a:lumMod val="65000"/>
                  </a:schemeClr>
                </a:solidFill>
              </a:rPr>
              <a:t>Most </a:t>
            </a:r>
            <a:r>
              <a:rPr lang="en-US" sz="3200" dirty="0" smtClean="0">
                <a:solidFill>
                  <a:schemeClr val="bg1">
                    <a:lumMod val="65000"/>
                  </a:schemeClr>
                </a:solidFill>
              </a:rPr>
              <a:t>/ </a:t>
            </a:r>
            <a:r>
              <a:rPr lang="hu-HU" sz="3200" dirty="0" smtClean="0">
                <a:solidFill>
                  <a:schemeClr val="bg1">
                    <a:lumMod val="65000"/>
                  </a:schemeClr>
                </a:solidFill>
              </a:rPr>
              <a:t>le</a:t>
            </a:r>
            <a:r>
              <a:rPr lang="en-US" sz="3200" dirty="0" err="1" smtClean="0">
                <a:solidFill>
                  <a:schemeClr val="bg1">
                    <a:lumMod val="65000"/>
                  </a:schemeClr>
                </a:solidFill>
              </a:rPr>
              <a:t>ast</a:t>
            </a:r>
            <a:r>
              <a:rPr lang="en-US" sz="3200" dirty="0" smtClean="0">
                <a:solidFill>
                  <a:schemeClr val="bg1">
                    <a:lumMod val="65000"/>
                  </a:schemeClr>
                </a:solidFill>
              </a:rPr>
              <a:t> </a:t>
            </a:r>
            <a:r>
              <a:rPr lang="hu-HU" sz="3200" dirty="0" smtClean="0">
                <a:solidFill>
                  <a:schemeClr val="bg1">
                    <a:lumMod val="65000"/>
                  </a:schemeClr>
                </a:solidFill>
              </a:rPr>
              <a:t>populated counties in Hungary:</a:t>
            </a:r>
          </a:p>
          <a:p>
            <a:r>
              <a:rPr lang="hu-HU" sz="3200" dirty="0" smtClean="0">
                <a:solidFill>
                  <a:schemeClr val="bg1">
                    <a:lumMod val="65000"/>
                  </a:schemeClr>
                </a:solidFill>
              </a:rPr>
              <a:t/>
            </a:r>
            <a:br>
              <a:rPr lang="hu-HU" sz="3200" dirty="0" smtClean="0">
                <a:solidFill>
                  <a:schemeClr val="bg1">
                    <a:lumMod val="65000"/>
                  </a:schemeClr>
                </a:solidFill>
              </a:rPr>
            </a:br>
            <a:r>
              <a:rPr lang="hu-HU" sz="3200" dirty="0" smtClean="0">
                <a:solidFill>
                  <a:schemeClr val="bg1">
                    <a:lumMod val="65000"/>
                  </a:schemeClr>
                </a:solidFill>
              </a:rPr>
              <a:t> - Pest: 69</a:t>
            </a:r>
          </a:p>
          <a:p>
            <a:r>
              <a:rPr lang="hu-HU" sz="3200" dirty="0" smtClean="0">
                <a:solidFill>
                  <a:schemeClr val="bg1">
                    <a:lumMod val="65000"/>
                  </a:schemeClr>
                </a:solidFill>
              </a:rPr>
              <a:t> - Jász-Nagykun-Szolnok: 19 </a:t>
            </a:r>
            <a:br>
              <a:rPr lang="hu-HU" sz="3200" dirty="0" smtClean="0">
                <a:solidFill>
                  <a:schemeClr val="bg1">
                    <a:lumMod val="65000"/>
                  </a:schemeClr>
                </a:solidFill>
              </a:rPr>
            </a:br>
            <a:r>
              <a:rPr lang="hu-HU" sz="3200" dirty="0" smtClean="0">
                <a:solidFill>
                  <a:schemeClr val="bg1">
                    <a:lumMod val="65000"/>
                  </a:schemeClr>
                </a:solidFill>
              </a:rPr>
              <a:t> - Nógrád: 5</a:t>
            </a:r>
          </a:p>
          <a:p>
            <a:pPr marL="285750" indent="-285750">
              <a:buFontTx/>
              <a:buChar char="-"/>
            </a:pPr>
            <a:endParaRPr lang="en-US" sz="3200" dirty="0">
              <a:solidFill>
                <a:schemeClr val="bg1">
                  <a:lumMod val="65000"/>
                </a:schemeClr>
              </a:solidFill>
            </a:endParaRPr>
          </a:p>
        </p:txBody>
      </p:sp>
    </p:spTree>
    <p:extLst>
      <p:ext uri="{BB962C8B-B14F-4D97-AF65-F5344CB8AC3E}">
        <p14:creationId xmlns:p14="http://schemas.microsoft.com/office/powerpoint/2010/main" val="3426874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Simple Light 1">
      <a:dk1>
        <a:srgbClr val="7F7F7F"/>
      </a:dk1>
      <a:lt1>
        <a:srgbClr val="FFFFFF"/>
      </a:lt1>
      <a:dk2>
        <a:srgbClr val="000000"/>
      </a:dk2>
      <a:lt2>
        <a:srgbClr val="FFFFFF"/>
      </a:lt2>
      <a:accent1>
        <a:srgbClr val="1DE7D8"/>
      </a:accent1>
      <a:accent2>
        <a:srgbClr val="23D8DC"/>
      </a:accent2>
      <a:accent3>
        <a:srgbClr val="34B9DF"/>
      </a:accent3>
      <a:accent4>
        <a:srgbClr val="42A6E3"/>
      </a:accent4>
      <a:accent5>
        <a:srgbClr val="5091E7"/>
      </a:accent5>
      <a:accent6>
        <a:srgbClr val="5D76EA"/>
      </a:accent6>
      <a:hlink>
        <a:srgbClr val="F33B48"/>
      </a:hlink>
      <a:folHlink>
        <a:srgbClr val="FFC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543F650E877F4CAD8BC709B4AD1863" ma:contentTypeVersion="0" ma:contentTypeDescription="Create a new document." ma:contentTypeScope="" ma:versionID="407461fc59827e37d89bc03738b1d93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DE52A5-5F4A-44C0-9756-FB7BAFBCD092}"/>
</file>

<file path=customXml/itemProps2.xml><?xml version="1.0" encoding="utf-8"?>
<ds:datastoreItem xmlns:ds="http://schemas.openxmlformats.org/officeDocument/2006/customXml" ds:itemID="{2A6DA592-A7EB-4C62-90ED-2D3E5B178A40}"/>
</file>

<file path=customXml/itemProps3.xml><?xml version="1.0" encoding="utf-8"?>
<ds:datastoreItem xmlns:ds="http://schemas.openxmlformats.org/officeDocument/2006/customXml" ds:itemID="{5CA1E52F-A388-422D-BA10-B00CE5B29BE8}"/>
</file>

<file path=docProps/app.xml><?xml version="1.0" encoding="utf-8"?>
<Properties xmlns="http://schemas.openxmlformats.org/officeDocument/2006/extended-properties" xmlns:vt="http://schemas.openxmlformats.org/officeDocument/2006/docPropsVTypes">
  <Template/>
  <TotalTime>40583</TotalTime>
  <Words>1388</Words>
  <Application>Microsoft Office PowerPoint</Application>
  <PresentationFormat>Custom</PresentationFormat>
  <Paragraphs>201</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Gill Sans</vt:lpstr>
      <vt:lpstr>League Spartan</vt:lpstr>
      <vt:lpstr>Myriad Pro</vt:lpstr>
      <vt:lpstr>Nunito Sans</vt:lpstr>
      <vt:lpstr>Open Sans</vt:lpstr>
      <vt:lpstr>Open Sans Light</vt:lpstr>
      <vt:lpstr>Open Sans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nimfosrac</dc:creator>
  <cp:keywords/>
  <dc:description/>
  <cp:lastModifiedBy>Géza Marsal</cp:lastModifiedBy>
  <cp:revision>6426</cp:revision>
  <dcterms:created xsi:type="dcterms:W3CDTF">2014-11-12T21:47:38Z</dcterms:created>
  <dcterms:modified xsi:type="dcterms:W3CDTF">2017-09-27T21:48:24Z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0x010100C0543F650E877F4CAD8BC709B4AD1863</vt:lpwstr>
  </property>
</Properties>
</file>